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7" r:id="rId4"/>
    <p:sldId id="268" r:id="rId5"/>
    <p:sldId id="269" r:id="rId6"/>
    <p:sldId id="270" r:id="rId7"/>
    <p:sldId id="278" r:id="rId8"/>
    <p:sldId id="279" r:id="rId9"/>
    <p:sldId id="264" r:id="rId10"/>
    <p:sldId id="265" r:id="rId11"/>
    <p:sldId id="257" r:id="rId12"/>
    <p:sldId id="259" r:id="rId13"/>
    <p:sldId id="261" r:id="rId14"/>
    <p:sldId id="262" r:id="rId15"/>
    <p:sldId id="271" r:id="rId16"/>
    <p:sldId id="280" r:id="rId17"/>
    <p:sldId id="274" r:id="rId18"/>
    <p:sldId id="266" r:id="rId19"/>
    <p:sldId id="263" r:id="rId20"/>
    <p:sldId id="273" r:id="rId21"/>
    <p:sldId id="281" r:id="rId22"/>
    <p:sldId id="260" r:id="rId23"/>
    <p:sldId id="275" r:id="rId24"/>
    <p:sldId id="276" r:id="rId25"/>
    <p:sldId id="283" r:id="rId26"/>
    <p:sldId id="282" r:id="rId27"/>
    <p:sldId id="258" r:id="rId28"/>
    <p:sldId id="277" r:id="rId29"/>
    <p:sldId id="272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9FD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04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Apivar%202015%20Ab8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Efficacit&#233;%20Apivar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Apivar%202015%20ENTRAIDE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Apivar%202015%20ENTRAIDE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Apivar%202015%20Ab8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Apivar2015-Texier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IDOU\Documents\Abeilles-class\Varroas\Apivar%202015%20ENTRAIDE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Comptage%202015%20Modifi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comptagevarroas+20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comptagevarroas+201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comptagevarroas+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Comptage%202015%20Modifie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IDOU\Documents\Abeilles-class\Varroas\Apivar%202015%20Ab8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Comptage%202015%20Modifi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Efficacit&#233;%20Apivar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Efficacit&#233;%20Apivar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Apivar%202015%20ENTRAID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Apivar%202015%20ENTRAIDE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Apivar%202015%20Ab8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DOU\Documents\Abeilles-class\Varroas\Efficacit&#233;%20Apivar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Effet  Apivar sur les Varroas</a:t>
            </a:r>
          </a:p>
        </c:rich>
      </c:tx>
      <c:layout>
        <c:manualLayout>
          <c:xMode val="edge"/>
          <c:yMode val="edge"/>
          <c:x val="0.33828444250171757"/>
          <c:y val="4.7098410335937813E-2"/>
        </c:manualLayout>
      </c:layout>
      <c:overlay val="1"/>
    </c:title>
    <c:plotArea>
      <c:layout/>
      <c:lineChart>
        <c:grouping val="standard"/>
        <c:ser>
          <c:idx val="5"/>
          <c:order val="0"/>
          <c:tx>
            <c:strRef>
              <c:f>SynthGraf!$B$4</c:f>
              <c:strCache>
                <c:ptCount val="1"/>
                <c:pt idx="0">
                  <c:v>Ruche 1</c:v>
                </c:pt>
              </c:strCache>
            </c:strRef>
          </c:tx>
          <c:marker>
            <c:symbol val="none"/>
          </c:marker>
          <c:val>
            <c:numRef>
              <c:f>SynthGraf!$B$5:$B$27</c:f>
              <c:numCache>
                <c:formatCode>General</c:formatCode>
                <c:ptCount val="23"/>
                <c:pt idx="0">
                  <c:v>4</c:v>
                </c:pt>
                <c:pt idx="1">
                  <c:v>334</c:v>
                </c:pt>
                <c:pt idx="2">
                  <c:v>116</c:v>
                </c:pt>
                <c:pt idx="3">
                  <c:v>159</c:v>
                </c:pt>
                <c:pt idx="4">
                  <c:v>99</c:v>
                </c:pt>
                <c:pt idx="5">
                  <c:v>38</c:v>
                </c:pt>
                <c:pt idx="6">
                  <c:v>84</c:v>
                </c:pt>
                <c:pt idx="7">
                  <c:v>53</c:v>
                </c:pt>
                <c:pt idx="8">
                  <c:v>45</c:v>
                </c:pt>
                <c:pt idx="9">
                  <c:v>114</c:v>
                </c:pt>
                <c:pt idx="10">
                  <c:v>46</c:v>
                </c:pt>
                <c:pt idx="11">
                  <c:v>27</c:v>
                </c:pt>
                <c:pt idx="12">
                  <c:v>22</c:v>
                </c:pt>
                <c:pt idx="13">
                  <c:v>23</c:v>
                </c:pt>
                <c:pt idx="14">
                  <c:v>8</c:v>
                </c:pt>
                <c:pt idx="15">
                  <c:v>32</c:v>
                </c:pt>
                <c:pt idx="16">
                  <c:v>15</c:v>
                </c:pt>
                <c:pt idx="17">
                  <c:v>22</c:v>
                </c:pt>
                <c:pt idx="18">
                  <c:v>15</c:v>
                </c:pt>
                <c:pt idx="19">
                  <c:v>21</c:v>
                </c:pt>
                <c:pt idx="20">
                  <c:v>17</c:v>
                </c:pt>
                <c:pt idx="21">
                  <c:v>15</c:v>
                </c:pt>
                <c:pt idx="22">
                  <c:v>32</c:v>
                </c:pt>
              </c:numCache>
            </c:numRef>
          </c:val>
        </c:ser>
        <c:ser>
          <c:idx val="6"/>
          <c:order val="1"/>
          <c:tx>
            <c:strRef>
              <c:f>SynthGraf!$C$4</c:f>
              <c:strCache>
                <c:ptCount val="1"/>
                <c:pt idx="0">
                  <c:v>Ruche 2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SynthGraf!$C$5:$C$27</c:f>
              <c:numCache>
                <c:formatCode>General</c:formatCode>
                <c:ptCount val="23"/>
                <c:pt idx="0">
                  <c:v>90</c:v>
                </c:pt>
                <c:pt idx="1">
                  <c:v>76</c:v>
                </c:pt>
                <c:pt idx="2">
                  <c:v>37</c:v>
                </c:pt>
                <c:pt idx="3">
                  <c:v>123</c:v>
                </c:pt>
                <c:pt idx="4">
                  <c:v>127</c:v>
                </c:pt>
                <c:pt idx="5">
                  <c:v>443</c:v>
                </c:pt>
                <c:pt idx="6">
                  <c:v>349</c:v>
                </c:pt>
                <c:pt idx="7">
                  <c:v>210</c:v>
                </c:pt>
                <c:pt idx="8">
                  <c:v>80</c:v>
                </c:pt>
                <c:pt idx="9">
                  <c:v>225</c:v>
                </c:pt>
                <c:pt idx="10">
                  <c:v>54</c:v>
                </c:pt>
                <c:pt idx="11">
                  <c:v>72</c:v>
                </c:pt>
                <c:pt idx="12">
                  <c:v>63</c:v>
                </c:pt>
                <c:pt idx="13">
                  <c:v>48</c:v>
                </c:pt>
                <c:pt idx="14">
                  <c:v>98</c:v>
                </c:pt>
                <c:pt idx="15">
                  <c:v>78</c:v>
                </c:pt>
                <c:pt idx="16">
                  <c:v>18</c:v>
                </c:pt>
                <c:pt idx="17">
                  <c:v>137</c:v>
                </c:pt>
                <c:pt idx="18">
                  <c:v>156</c:v>
                </c:pt>
                <c:pt idx="19">
                  <c:v>178</c:v>
                </c:pt>
                <c:pt idx="20">
                  <c:v>132</c:v>
                </c:pt>
                <c:pt idx="21">
                  <c:v>119</c:v>
                </c:pt>
                <c:pt idx="22">
                  <c:v>130</c:v>
                </c:pt>
              </c:numCache>
            </c:numRef>
          </c:val>
        </c:ser>
        <c:ser>
          <c:idx val="7"/>
          <c:order val="2"/>
          <c:tx>
            <c:strRef>
              <c:f>SynthGraf!$D$4</c:f>
              <c:strCache>
                <c:ptCount val="1"/>
                <c:pt idx="0">
                  <c:v>Ruche 3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SynthGraf!$D$5:$D$27</c:f>
              <c:numCache>
                <c:formatCode>General</c:formatCode>
                <c:ptCount val="23"/>
                <c:pt idx="0">
                  <c:v>121</c:v>
                </c:pt>
                <c:pt idx="1">
                  <c:v>438</c:v>
                </c:pt>
                <c:pt idx="2">
                  <c:v>376</c:v>
                </c:pt>
                <c:pt idx="3">
                  <c:v>451</c:v>
                </c:pt>
                <c:pt idx="4">
                  <c:v>205</c:v>
                </c:pt>
                <c:pt idx="5">
                  <c:v>533</c:v>
                </c:pt>
                <c:pt idx="6">
                  <c:v>462</c:v>
                </c:pt>
                <c:pt idx="7">
                  <c:v>218</c:v>
                </c:pt>
                <c:pt idx="8">
                  <c:v>210</c:v>
                </c:pt>
                <c:pt idx="9">
                  <c:v>212</c:v>
                </c:pt>
                <c:pt idx="10">
                  <c:v>83</c:v>
                </c:pt>
                <c:pt idx="11">
                  <c:v>111</c:v>
                </c:pt>
                <c:pt idx="12">
                  <c:v>96</c:v>
                </c:pt>
                <c:pt idx="13">
                  <c:v>115</c:v>
                </c:pt>
                <c:pt idx="14">
                  <c:v>200</c:v>
                </c:pt>
                <c:pt idx="15">
                  <c:v>112</c:v>
                </c:pt>
                <c:pt idx="16">
                  <c:v>142</c:v>
                </c:pt>
                <c:pt idx="17">
                  <c:v>122</c:v>
                </c:pt>
                <c:pt idx="18">
                  <c:v>110</c:v>
                </c:pt>
                <c:pt idx="19">
                  <c:v>167</c:v>
                </c:pt>
                <c:pt idx="20">
                  <c:v>154</c:v>
                </c:pt>
                <c:pt idx="21">
                  <c:v>172</c:v>
                </c:pt>
                <c:pt idx="22">
                  <c:v>114</c:v>
                </c:pt>
              </c:numCache>
            </c:numRef>
          </c:val>
        </c:ser>
        <c:ser>
          <c:idx val="8"/>
          <c:order val="3"/>
          <c:tx>
            <c:strRef>
              <c:f>SynthGraf!$E$4</c:f>
              <c:strCache>
                <c:ptCount val="1"/>
                <c:pt idx="0">
                  <c:v>Ruche 4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SynthGraf!$E$5:$E$27</c:f>
              <c:numCache>
                <c:formatCode>General</c:formatCode>
                <c:ptCount val="23"/>
                <c:pt idx="0">
                  <c:v>293</c:v>
                </c:pt>
                <c:pt idx="1">
                  <c:v>905</c:v>
                </c:pt>
                <c:pt idx="2">
                  <c:v>917</c:v>
                </c:pt>
                <c:pt idx="3">
                  <c:v>799</c:v>
                </c:pt>
                <c:pt idx="4">
                  <c:v>280</c:v>
                </c:pt>
                <c:pt idx="5">
                  <c:v>416</c:v>
                </c:pt>
                <c:pt idx="6">
                  <c:v>159</c:v>
                </c:pt>
                <c:pt idx="7">
                  <c:v>88</c:v>
                </c:pt>
                <c:pt idx="8">
                  <c:v>140</c:v>
                </c:pt>
                <c:pt idx="9">
                  <c:v>252</c:v>
                </c:pt>
                <c:pt idx="10">
                  <c:v>127</c:v>
                </c:pt>
                <c:pt idx="11">
                  <c:v>39</c:v>
                </c:pt>
                <c:pt idx="12">
                  <c:v>42</c:v>
                </c:pt>
                <c:pt idx="13">
                  <c:v>52</c:v>
                </c:pt>
                <c:pt idx="14">
                  <c:v>22</c:v>
                </c:pt>
                <c:pt idx="15">
                  <c:v>68</c:v>
                </c:pt>
                <c:pt idx="16">
                  <c:v>28</c:v>
                </c:pt>
                <c:pt idx="17">
                  <c:v>32</c:v>
                </c:pt>
                <c:pt idx="18">
                  <c:v>35</c:v>
                </c:pt>
                <c:pt idx="19">
                  <c:v>43</c:v>
                </c:pt>
                <c:pt idx="20">
                  <c:v>38</c:v>
                </c:pt>
                <c:pt idx="21">
                  <c:v>35</c:v>
                </c:pt>
                <c:pt idx="22">
                  <c:v>39</c:v>
                </c:pt>
              </c:numCache>
            </c:numRef>
          </c:val>
        </c:ser>
        <c:ser>
          <c:idx val="9"/>
          <c:order val="4"/>
          <c:tx>
            <c:strRef>
              <c:f>SynthGraf!$F$4</c:f>
              <c:strCache>
                <c:ptCount val="1"/>
                <c:pt idx="0">
                  <c:v>Ruche 5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SynthGraf!$F$5:$F$27</c:f>
              <c:numCache>
                <c:formatCode>General</c:formatCode>
                <c:ptCount val="23"/>
                <c:pt idx="0">
                  <c:v>73</c:v>
                </c:pt>
                <c:pt idx="1">
                  <c:v>574</c:v>
                </c:pt>
                <c:pt idx="2">
                  <c:v>428</c:v>
                </c:pt>
                <c:pt idx="3">
                  <c:v>534</c:v>
                </c:pt>
                <c:pt idx="4">
                  <c:v>117</c:v>
                </c:pt>
                <c:pt idx="5">
                  <c:v>483</c:v>
                </c:pt>
                <c:pt idx="6">
                  <c:v>293</c:v>
                </c:pt>
                <c:pt idx="7">
                  <c:v>528</c:v>
                </c:pt>
                <c:pt idx="8">
                  <c:v>300</c:v>
                </c:pt>
                <c:pt idx="9">
                  <c:v>317</c:v>
                </c:pt>
                <c:pt idx="10">
                  <c:v>198</c:v>
                </c:pt>
                <c:pt idx="11">
                  <c:v>106</c:v>
                </c:pt>
                <c:pt idx="12">
                  <c:v>89</c:v>
                </c:pt>
                <c:pt idx="13">
                  <c:v>236</c:v>
                </c:pt>
                <c:pt idx="14">
                  <c:v>123</c:v>
                </c:pt>
                <c:pt idx="15">
                  <c:v>146</c:v>
                </c:pt>
                <c:pt idx="16">
                  <c:v>87</c:v>
                </c:pt>
                <c:pt idx="17">
                  <c:v>134</c:v>
                </c:pt>
                <c:pt idx="18">
                  <c:v>159</c:v>
                </c:pt>
                <c:pt idx="19">
                  <c:v>53</c:v>
                </c:pt>
                <c:pt idx="20">
                  <c:v>117</c:v>
                </c:pt>
                <c:pt idx="21">
                  <c:v>104</c:v>
                </c:pt>
                <c:pt idx="22">
                  <c:v>33</c:v>
                </c:pt>
              </c:numCache>
            </c:numRef>
          </c:val>
        </c:ser>
        <c:marker val="1"/>
        <c:axId val="55861248"/>
        <c:axId val="55863168"/>
      </c:lineChart>
      <c:catAx>
        <c:axId val="55861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N° de comptage</a:t>
                </a:r>
              </a:p>
            </c:rich>
          </c:tx>
          <c:layout/>
        </c:title>
        <c:tickLblPos val="nextTo"/>
        <c:crossAx val="55863168"/>
        <c:crosses val="autoZero"/>
        <c:auto val="1"/>
        <c:lblAlgn val="ctr"/>
        <c:lblOffset val="100"/>
      </c:catAx>
      <c:valAx>
        <c:axId val="55863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Nb Varroas morts</a:t>
                </a:r>
              </a:p>
            </c:rich>
          </c:tx>
          <c:layout>
            <c:manualLayout>
              <c:xMode val="edge"/>
              <c:yMode val="edge"/>
              <c:x val="1.3888888888888899E-2"/>
              <c:y val="4.9619787109944642E-2"/>
            </c:manualLayout>
          </c:layout>
        </c:title>
        <c:numFmt formatCode="General" sourceLinked="1"/>
        <c:tickLblPos val="nextTo"/>
        <c:crossAx val="558612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Effet Ectodex sur Varroa</a:t>
            </a:r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'SYnthèse Graf'!$I$40</c:f>
              <c:strCache>
                <c:ptCount val="1"/>
                <c:pt idx="0">
                  <c:v>Ruche Moyenne</c:v>
                </c:pt>
              </c:strCache>
            </c:strRef>
          </c:tx>
          <c:marker>
            <c:symbol val="none"/>
          </c:marker>
          <c:val>
            <c:numRef>
              <c:f>'SYnthèse Graf'!$I$41:$I$42</c:f>
              <c:numCache>
                <c:formatCode>General</c:formatCode>
                <c:ptCount val="2"/>
                <c:pt idx="0">
                  <c:v>114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'SYnthèse Graf'!$J$40</c:f>
              <c:strCache>
                <c:ptCount val="1"/>
                <c:pt idx="0">
                  <c:v>Ruche forte</c:v>
                </c:pt>
              </c:strCache>
            </c:strRef>
          </c:tx>
          <c:marker>
            <c:symbol val="none"/>
          </c:marker>
          <c:val>
            <c:numRef>
              <c:f>'SYnthèse Graf'!$J$41:$J$42</c:f>
              <c:numCache>
                <c:formatCode>General</c:formatCode>
                <c:ptCount val="2"/>
                <c:pt idx="0">
                  <c:v>18</c:v>
                </c:pt>
                <c:pt idx="1">
                  <c:v>4</c:v>
                </c:pt>
              </c:numCache>
            </c:numRef>
          </c:val>
        </c:ser>
        <c:marker val="1"/>
        <c:axId val="56630272"/>
        <c:axId val="56652928"/>
      </c:lineChart>
      <c:catAx>
        <c:axId val="56630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tickLblPos val="nextTo"/>
        <c:crossAx val="56652928"/>
        <c:crosses val="autoZero"/>
        <c:auto val="1"/>
        <c:lblAlgn val="ctr"/>
        <c:lblOffset val="100"/>
      </c:catAx>
      <c:valAx>
        <c:axId val="5665292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4.5464785651793557E-2"/>
            </c:manualLayout>
          </c:layout>
        </c:title>
        <c:numFmt formatCode="General" sourceLinked="1"/>
        <c:tickLblPos val="nextTo"/>
        <c:crossAx val="566302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Apivar Moyenne 4 Ruches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détail!$J$3</c:f>
              <c:strCache>
                <c:ptCount val="1"/>
                <c:pt idx="0">
                  <c:v>Moy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détail!$J$4:$J$66</c:f>
              <c:numCache>
                <c:formatCode>0</c:formatCode>
                <c:ptCount val="63"/>
                <c:pt idx="0">
                  <c:v>9.3333333333333357</c:v>
                </c:pt>
                <c:pt idx="1">
                  <c:v>48.75</c:v>
                </c:pt>
                <c:pt idx="2">
                  <c:v>48.666666666666636</c:v>
                </c:pt>
                <c:pt idx="3">
                  <c:v>55.666666666666636</c:v>
                </c:pt>
                <c:pt idx="4">
                  <c:v>46.666666666666636</c:v>
                </c:pt>
                <c:pt idx="5">
                  <c:v>54.75</c:v>
                </c:pt>
                <c:pt idx="6">
                  <c:v>78.75</c:v>
                </c:pt>
                <c:pt idx="7">
                  <c:v>64</c:v>
                </c:pt>
                <c:pt idx="8">
                  <c:v>95.25</c:v>
                </c:pt>
                <c:pt idx="9">
                  <c:v>88.75</c:v>
                </c:pt>
                <c:pt idx="10">
                  <c:v>92.25</c:v>
                </c:pt>
                <c:pt idx="11">
                  <c:v>85</c:v>
                </c:pt>
                <c:pt idx="12">
                  <c:v>122.5</c:v>
                </c:pt>
                <c:pt idx="13">
                  <c:v>105</c:v>
                </c:pt>
                <c:pt idx="14">
                  <c:v>67.5</c:v>
                </c:pt>
                <c:pt idx="15">
                  <c:v>45</c:v>
                </c:pt>
                <c:pt idx="16">
                  <c:v>38.25</c:v>
                </c:pt>
                <c:pt idx="17">
                  <c:v>28.25</c:v>
                </c:pt>
                <c:pt idx="18">
                  <c:v>34.25</c:v>
                </c:pt>
                <c:pt idx="19">
                  <c:v>37.333333333333336</c:v>
                </c:pt>
                <c:pt idx="20">
                  <c:v>41</c:v>
                </c:pt>
                <c:pt idx="21">
                  <c:v>39.25</c:v>
                </c:pt>
                <c:pt idx="22">
                  <c:v>40</c:v>
                </c:pt>
                <c:pt idx="23">
                  <c:v>56.5</c:v>
                </c:pt>
                <c:pt idx="24">
                  <c:v>45.25</c:v>
                </c:pt>
                <c:pt idx="25">
                  <c:v>74.25</c:v>
                </c:pt>
                <c:pt idx="26">
                  <c:v>16.666666666666668</c:v>
                </c:pt>
                <c:pt idx="27">
                  <c:v>51.75</c:v>
                </c:pt>
                <c:pt idx="28">
                  <c:v>52.5</c:v>
                </c:pt>
                <c:pt idx="29">
                  <c:v>51.25</c:v>
                </c:pt>
                <c:pt idx="30">
                  <c:v>54</c:v>
                </c:pt>
                <c:pt idx="31">
                  <c:v>37.75</c:v>
                </c:pt>
                <c:pt idx="32">
                  <c:v>47</c:v>
                </c:pt>
                <c:pt idx="33">
                  <c:v>39</c:v>
                </c:pt>
                <c:pt idx="34">
                  <c:v>37.25</c:v>
                </c:pt>
                <c:pt idx="35">
                  <c:v>30.75</c:v>
                </c:pt>
                <c:pt idx="36">
                  <c:v>28.75</c:v>
                </c:pt>
                <c:pt idx="37">
                  <c:v>26.25</c:v>
                </c:pt>
                <c:pt idx="38">
                  <c:v>28.5</c:v>
                </c:pt>
                <c:pt idx="39">
                  <c:v>37.5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19.25</c:v>
                </c:pt>
                <c:pt idx="44">
                  <c:v>9.75</c:v>
                </c:pt>
                <c:pt idx="45">
                  <c:v>21</c:v>
                </c:pt>
                <c:pt idx="46">
                  <c:v>14.25</c:v>
                </c:pt>
                <c:pt idx="47">
                  <c:v>14.75</c:v>
                </c:pt>
                <c:pt idx="48">
                  <c:v>16.5</c:v>
                </c:pt>
                <c:pt idx="49">
                  <c:v>20.75</c:v>
                </c:pt>
                <c:pt idx="50">
                  <c:v>28</c:v>
                </c:pt>
                <c:pt idx="51">
                  <c:v>17.5</c:v>
                </c:pt>
                <c:pt idx="52">
                  <c:v>20.75</c:v>
                </c:pt>
                <c:pt idx="53">
                  <c:v>19.75</c:v>
                </c:pt>
                <c:pt idx="54">
                  <c:v>12.5</c:v>
                </c:pt>
                <c:pt idx="55">
                  <c:v>17.5</c:v>
                </c:pt>
                <c:pt idx="56">
                  <c:v>18</c:v>
                </c:pt>
                <c:pt idx="57">
                  <c:v>21.25</c:v>
                </c:pt>
                <c:pt idx="58">
                  <c:v>15.25</c:v>
                </c:pt>
                <c:pt idx="59">
                  <c:v>11.25</c:v>
                </c:pt>
                <c:pt idx="60">
                  <c:v>9.75</c:v>
                </c:pt>
                <c:pt idx="61">
                  <c:v>10.5</c:v>
                </c:pt>
                <c:pt idx="62">
                  <c:v>7.25</c:v>
                </c:pt>
              </c:numCache>
            </c:numRef>
          </c:val>
        </c:ser>
        <c:marker val="1"/>
        <c:axId val="57087872"/>
        <c:axId val="57118720"/>
      </c:lineChart>
      <c:catAx>
        <c:axId val="57087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numFmt formatCode="General" sourceLinked="1"/>
        <c:tickLblPos val="nextTo"/>
        <c:crossAx val="57118720"/>
        <c:crosses val="autoZero"/>
        <c:auto val="1"/>
        <c:lblAlgn val="ctr"/>
        <c:lblOffset val="100"/>
      </c:catAx>
      <c:valAx>
        <c:axId val="57118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/>
        </c:title>
        <c:numFmt formatCode="0" sourceLinked="1"/>
        <c:tickLblPos val="nextTo"/>
        <c:crossAx val="570878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Ectodex Moyennes</a:t>
            </a:r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détail!$K$87</c:f>
              <c:strCache>
                <c:ptCount val="1"/>
                <c:pt idx="0">
                  <c:v>Moy-4 Ruches</c:v>
                </c:pt>
              </c:strCache>
            </c:strRef>
          </c:tx>
          <c:marker>
            <c:symbol val="none"/>
          </c:marker>
          <c:val>
            <c:numRef>
              <c:f>détail!$K$88:$K$89</c:f>
              <c:numCache>
                <c:formatCode>0</c:formatCode>
                <c:ptCount val="2"/>
                <c:pt idx="0">
                  <c:v>58.75</c:v>
                </c:pt>
                <c:pt idx="1">
                  <c:v>23.5</c:v>
                </c:pt>
              </c:numCache>
            </c:numRef>
          </c:val>
        </c:ser>
        <c:ser>
          <c:idx val="1"/>
          <c:order val="1"/>
          <c:tx>
            <c:strRef>
              <c:f>détail!$L$87</c:f>
              <c:strCache>
                <c:ptCount val="1"/>
                <c:pt idx="0">
                  <c:v>Moy-Mpap</c:v>
                </c:pt>
              </c:strCache>
            </c:strRef>
          </c:tx>
          <c:marker>
            <c:symbol val="none"/>
          </c:marker>
          <c:val>
            <c:numRef>
              <c:f>détail!$L$88:$L$89</c:f>
              <c:numCache>
                <c:formatCode>0</c:formatCode>
                <c:ptCount val="2"/>
                <c:pt idx="0">
                  <c:v>33.5</c:v>
                </c:pt>
                <c:pt idx="1">
                  <c:v>21.5</c:v>
                </c:pt>
              </c:numCache>
            </c:numRef>
          </c:val>
        </c:ser>
        <c:ser>
          <c:idx val="2"/>
          <c:order val="2"/>
          <c:tx>
            <c:strRef>
              <c:f>détail!$M$87</c:f>
              <c:strCache>
                <c:ptCount val="1"/>
                <c:pt idx="0">
                  <c:v>Moy-Mfr</c:v>
                </c:pt>
              </c:strCache>
            </c:strRef>
          </c:tx>
          <c:marker>
            <c:symbol val="none"/>
          </c:marker>
          <c:val>
            <c:numRef>
              <c:f>détail!$M$88:$M$89</c:f>
              <c:numCache>
                <c:formatCode>0</c:formatCode>
                <c:ptCount val="2"/>
                <c:pt idx="0">
                  <c:v>84</c:v>
                </c:pt>
                <c:pt idx="1">
                  <c:v>25.5</c:v>
                </c:pt>
              </c:numCache>
            </c:numRef>
          </c:val>
        </c:ser>
        <c:marker val="1"/>
        <c:axId val="57145984"/>
        <c:axId val="57033472"/>
      </c:lineChart>
      <c:catAx>
        <c:axId val="57145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numFmt formatCode="General" sourceLinked="1"/>
        <c:tickLblPos val="nextTo"/>
        <c:crossAx val="57033472"/>
        <c:crosses val="autoZero"/>
        <c:auto val="1"/>
        <c:lblAlgn val="ctr"/>
        <c:lblOffset val="100"/>
      </c:catAx>
      <c:valAx>
        <c:axId val="57033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/>
        </c:title>
        <c:numFmt formatCode="0" sourceLinked="1"/>
        <c:tickLblPos val="nextTo"/>
        <c:crossAx val="571459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 dirty="0" err="1" smtClean="0"/>
              <a:t>Apivar</a:t>
            </a:r>
            <a:r>
              <a:rPr lang="fr-FR" dirty="0" smtClean="0"/>
              <a:t> Moyenne Ab85</a:t>
            </a:r>
            <a:endParaRPr lang="fr-FR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SynthGraf!$G$4</c:f>
              <c:strCache>
                <c:ptCount val="1"/>
                <c:pt idx="0">
                  <c:v>Moyenne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none"/>
          </c:marker>
          <c:val>
            <c:numRef>
              <c:f>SynthGraf!$G$5:$G$27</c:f>
              <c:numCache>
                <c:formatCode>0</c:formatCode>
                <c:ptCount val="23"/>
                <c:pt idx="0">
                  <c:v>97</c:v>
                </c:pt>
                <c:pt idx="1">
                  <c:v>388.16666666666686</c:v>
                </c:pt>
                <c:pt idx="2">
                  <c:v>312.83333333333331</c:v>
                </c:pt>
                <c:pt idx="3">
                  <c:v>345</c:v>
                </c:pt>
                <c:pt idx="4">
                  <c:v>138.8333333333334</c:v>
                </c:pt>
                <c:pt idx="5">
                  <c:v>319.83333333333331</c:v>
                </c:pt>
                <c:pt idx="6">
                  <c:v>225.6666666666666</c:v>
                </c:pt>
                <c:pt idx="7">
                  <c:v>184.1666666666666</c:v>
                </c:pt>
                <c:pt idx="8">
                  <c:v>130.6666666666666</c:v>
                </c:pt>
                <c:pt idx="9">
                  <c:v>188.3333333333334</c:v>
                </c:pt>
                <c:pt idx="10">
                  <c:v>86.5</c:v>
                </c:pt>
                <c:pt idx="11">
                  <c:v>61.166666666666636</c:v>
                </c:pt>
                <c:pt idx="12">
                  <c:v>54.166666666666636</c:v>
                </c:pt>
                <c:pt idx="13">
                  <c:v>81.3333333333333</c:v>
                </c:pt>
                <c:pt idx="14">
                  <c:v>77.666666666666671</c:v>
                </c:pt>
                <c:pt idx="15">
                  <c:v>75.3333333333333</c:v>
                </c:pt>
                <c:pt idx="16">
                  <c:v>51.166666666666636</c:v>
                </c:pt>
                <c:pt idx="17">
                  <c:v>77.5</c:v>
                </c:pt>
                <c:pt idx="18">
                  <c:v>82.3333333333333</c:v>
                </c:pt>
                <c:pt idx="19">
                  <c:v>80.3333333333333</c:v>
                </c:pt>
                <c:pt idx="20">
                  <c:v>79.8333333333333</c:v>
                </c:pt>
                <c:pt idx="21">
                  <c:v>77.8333333333333</c:v>
                </c:pt>
                <c:pt idx="22">
                  <c:v>61.833333333333336</c:v>
                </c:pt>
              </c:numCache>
            </c:numRef>
          </c:val>
        </c:ser>
        <c:marker val="1"/>
        <c:axId val="57071104"/>
        <c:axId val="57073024"/>
      </c:lineChart>
      <c:catAx>
        <c:axId val="57071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tickLblPos val="nextTo"/>
        <c:crossAx val="57073024"/>
        <c:crosses val="autoZero"/>
        <c:auto val="1"/>
        <c:lblAlgn val="ctr"/>
        <c:lblOffset val="100"/>
      </c:catAx>
      <c:valAx>
        <c:axId val="57073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Mortalité</a:t>
                </a:r>
              </a:p>
            </c:rich>
          </c:tx>
          <c:layout/>
        </c:title>
        <c:numFmt formatCode="0" sourceLinked="1"/>
        <c:tickLblPos val="nextTo"/>
        <c:crossAx val="570711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APIVAR </a:t>
            </a:r>
            <a:r>
              <a:rPr lang="fr-FR" sz="1800" b="1" i="0" u="none" strike="noStrike" baseline="0" dirty="0" smtClean="0">
                <a:effectLst/>
              </a:rPr>
              <a:t>Moyenne Texier</a:t>
            </a:r>
            <a:endParaRPr lang="fr-FR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'SYnthèse Graf'!$K$3</c:f>
              <c:strCache>
                <c:ptCount val="1"/>
                <c:pt idx="0">
                  <c:v>Moyenne des Ruches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'SYnthèse Graf'!$K$4:$K$23</c:f>
              <c:numCache>
                <c:formatCode>0</c:formatCode>
                <c:ptCount val="20"/>
                <c:pt idx="1">
                  <c:v>11.6</c:v>
                </c:pt>
                <c:pt idx="2">
                  <c:v>29.6</c:v>
                </c:pt>
                <c:pt idx="3">
                  <c:v>14.4</c:v>
                </c:pt>
                <c:pt idx="4">
                  <c:v>94.4</c:v>
                </c:pt>
                <c:pt idx="5">
                  <c:v>40.6</c:v>
                </c:pt>
                <c:pt idx="6">
                  <c:v>22.4</c:v>
                </c:pt>
                <c:pt idx="7">
                  <c:v>27.6</c:v>
                </c:pt>
                <c:pt idx="8">
                  <c:v>18.600000000000001</c:v>
                </c:pt>
                <c:pt idx="9">
                  <c:v>41</c:v>
                </c:pt>
                <c:pt idx="10">
                  <c:v>43.2</c:v>
                </c:pt>
                <c:pt idx="11">
                  <c:v>54</c:v>
                </c:pt>
                <c:pt idx="12">
                  <c:v>108</c:v>
                </c:pt>
                <c:pt idx="13">
                  <c:v>124</c:v>
                </c:pt>
                <c:pt idx="14">
                  <c:v>79.2</c:v>
                </c:pt>
                <c:pt idx="15">
                  <c:v>31</c:v>
                </c:pt>
                <c:pt idx="16">
                  <c:v>12.2</c:v>
                </c:pt>
                <c:pt idx="17">
                  <c:v>13.2</c:v>
                </c:pt>
                <c:pt idx="18">
                  <c:v>11.8</c:v>
                </c:pt>
                <c:pt idx="19">
                  <c:v>17.2</c:v>
                </c:pt>
              </c:numCache>
            </c:numRef>
          </c:val>
        </c:ser>
        <c:marker val="1"/>
        <c:axId val="57150848"/>
        <c:axId val="57169408"/>
      </c:lineChart>
      <c:catAx>
        <c:axId val="57150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Comptages</a:t>
                </a:r>
              </a:p>
            </c:rich>
          </c:tx>
          <c:layout/>
        </c:title>
        <c:tickLblPos val="nextTo"/>
        <c:crossAx val="57169408"/>
        <c:crosses val="autoZero"/>
        <c:auto val="1"/>
        <c:lblAlgn val="ctr"/>
        <c:lblOffset val="100"/>
      </c:catAx>
      <c:valAx>
        <c:axId val="57169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/>
        </c:title>
        <c:numFmt formatCode="General" sourceLinked="1"/>
        <c:tickLblPos val="nextTo"/>
        <c:crossAx val="5715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276487849224032"/>
          <c:y val="0.45992801169754594"/>
          <c:w val="0.42766020098061885"/>
          <c:h val="8.4711670544700177E-2"/>
        </c:manualLayout>
      </c:layout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/>
              <a:t>Moyenne </a:t>
            </a:r>
            <a:r>
              <a:rPr lang="fr-FR" dirty="0" err="1" smtClean="0"/>
              <a:t>Apivar</a:t>
            </a:r>
            <a:r>
              <a:rPr lang="fr-FR" dirty="0" smtClean="0"/>
              <a:t> </a:t>
            </a:r>
            <a:r>
              <a:rPr lang="fr-FR" dirty="0"/>
              <a:t>Entraide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Feuil2!$A$4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Feuil2!$A$5:$A$25</c:f>
              <c:numCache>
                <c:formatCode>0</c:formatCode>
                <c:ptCount val="21"/>
                <c:pt idx="0">
                  <c:v>92.25</c:v>
                </c:pt>
                <c:pt idx="1">
                  <c:v>131.5</c:v>
                </c:pt>
                <c:pt idx="2">
                  <c:v>238</c:v>
                </c:pt>
                <c:pt idx="3">
                  <c:v>266</c:v>
                </c:pt>
                <c:pt idx="4">
                  <c:v>295</c:v>
                </c:pt>
                <c:pt idx="5">
                  <c:v>111.5</c:v>
                </c:pt>
                <c:pt idx="6">
                  <c:v>103.25</c:v>
                </c:pt>
                <c:pt idx="7">
                  <c:v>135.75</c:v>
                </c:pt>
                <c:pt idx="8">
                  <c:v>132</c:v>
                </c:pt>
                <c:pt idx="9">
                  <c:v>155.5</c:v>
                </c:pt>
                <c:pt idx="10">
                  <c:v>138.75</c:v>
                </c:pt>
                <c:pt idx="11">
                  <c:v>107</c:v>
                </c:pt>
                <c:pt idx="12">
                  <c:v>83.5</c:v>
                </c:pt>
                <c:pt idx="13">
                  <c:v>81.5</c:v>
                </c:pt>
                <c:pt idx="14">
                  <c:v>51</c:v>
                </c:pt>
                <c:pt idx="15">
                  <c:v>50</c:v>
                </c:pt>
                <c:pt idx="16">
                  <c:v>65.25</c:v>
                </c:pt>
                <c:pt idx="17">
                  <c:v>58</c:v>
                </c:pt>
                <c:pt idx="18">
                  <c:v>48</c:v>
                </c:pt>
                <c:pt idx="19">
                  <c:v>47.75</c:v>
                </c:pt>
                <c:pt idx="20">
                  <c:v>27.5</c:v>
                </c:pt>
              </c:numCache>
            </c:numRef>
          </c:val>
        </c:ser>
        <c:marker val="1"/>
        <c:axId val="57211520"/>
        <c:axId val="57225600"/>
      </c:lineChart>
      <c:catAx>
        <c:axId val="57211520"/>
        <c:scaling>
          <c:orientation val="minMax"/>
        </c:scaling>
        <c:axPos val="b"/>
        <c:tickLblPos val="nextTo"/>
        <c:crossAx val="57225600"/>
        <c:crosses val="autoZero"/>
        <c:auto val="1"/>
        <c:lblAlgn val="ctr"/>
        <c:lblOffset val="100"/>
      </c:catAx>
      <c:valAx>
        <c:axId val="57225600"/>
        <c:scaling>
          <c:orientation val="minMax"/>
        </c:scaling>
        <c:axPos val="l"/>
        <c:majorGridlines/>
        <c:numFmt formatCode="0" sourceLinked="1"/>
        <c:tickLblPos val="nextTo"/>
        <c:crossAx val="572115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Incidence Météo sur Lutte Varroas</a:t>
            </a:r>
          </a:p>
        </c:rich>
      </c:tx>
      <c:layout>
        <c:manualLayout>
          <c:xMode val="edge"/>
          <c:yMode val="edge"/>
          <c:x val="0.27876986695974687"/>
          <c:y val="2.7777777777777801E-2"/>
        </c:manualLayout>
      </c:layout>
      <c:overlay val="1"/>
    </c:title>
    <c:plotArea>
      <c:layout/>
      <c:lineChart>
        <c:grouping val="standard"/>
        <c:ser>
          <c:idx val="0"/>
          <c:order val="0"/>
          <c:tx>
            <c:strRef>
              <c:f>Meteo!$C$3</c:f>
              <c:strCache>
                <c:ptCount val="1"/>
                <c:pt idx="0">
                  <c:v>Pluvio mm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Meteo!$C$4:$C$26</c:f>
              <c:numCache>
                <c:formatCode>General</c:formatCode>
                <c:ptCount val="23"/>
                <c:pt idx="0">
                  <c:v>61</c:v>
                </c:pt>
                <c:pt idx="1">
                  <c:v>91</c:v>
                </c:pt>
                <c:pt idx="2">
                  <c:v>1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4</c:v>
                </c:pt>
                <c:pt idx="15">
                  <c:v>6</c:v>
                </c:pt>
                <c:pt idx="16">
                  <c:v>0</c:v>
                </c:pt>
                <c:pt idx="17">
                  <c:v>20</c:v>
                </c:pt>
                <c:pt idx="18">
                  <c:v>4</c:v>
                </c:pt>
                <c:pt idx="19">
                  <c:v>0</c:v>
                </c:pt>
                <c:pt idx="20">
                  <c:v>2</c:v>
                </c:pt>
                <c:pt idx="21">
                  <c:v>11</c:v>
                </c:pt>
                <c:pt idx="22">
                  <c:v>6</c:v>
                </c:pt>
              </c:numCache>
            </c:numRef>
          </c:val>
        </c:ser>
        <c:ser>
          <c:idx val="1"/>
          <c:order val="1"/>
          <c:tx>
            <c:strRef>
              <c:f>Meteo!$D$3</c:f>
              <c:strCache>
                <c:ptCount val="1"/>
                <c:pt idx="0">
                  <c:v>SomT°c/100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none"/>
          </c:marker>
          <c:val>
            <c:numRef>
              <c:f>Meteo!$D$4:$D$26</c:f>
              <c:numCache>
                <c:formatCode>General</c:formatCode>
                <c:ptCount val="23"/>
                <c:pt idx="0">
                  <c:v>8.19</c:v>
                </c:pt>
                <c:pt idx="1">
                  <c:v>10.950000000000003</c:v>
                </c:pt>
                <c:pt idx="2">
                  <c:v>9.92</c:v>
                </c:pt>
                <c:pt idx="3">
                  <c:v>9.69</c:v>
                </c:pt>
                <c:pt idx="4">
                  <c:v>7.17</c:v>
                </c:pt>
                <c:pt idx="5">
                  <c:v>10.57</c:v>
                </c:pt>
                <c:pt idx="6">
                  <c:v>8.7900000000000009</c:v>
                </c:pt>
                <c:pt idx="7">
                  <c:v>9.9600000000000026</c:v>
                </c:pt>
                <c:pt idx="8">
                  <c:v>9.66</c:v>
                </c:pt>
                <c:pt idx="9">
                  <c:v>9.0300000000000011</c:v>
                </c:pt>
                <c:pt idx="10">
                  <c:v>6.6099999999999985</c:v>
                </c:pt>
                <c:pt idx="11">
                  <c:v>6.1899999999999995</c:v>
                </c:pt>
                <c:pt idx="12">
                  <c:v>7.8199999999999985</c:v>
                </c:pt>
                <c:pt idx="13">
                  <c:v>8.81</c:v>
                </c:pt>
                <c:pt idx="14">
                  <c:v>8.92</c:v>
                </c:pt>
                <c:pt idx="15">
                  <c:v>8.65</c:v>
                </c:pt>
                <c:pt idx="16">
                  <c:v>9.98</c:v>
                </c:pt>
                <c:pt idx="17">
                  <c:v>10.29</c:v>
                </c:pt>
                <c:pt idx="18">
                  <c:v>9.02</c:v>
                </c:pt>
                <c:pt idx="19">
                  <c:v>8.5</c:v>
                </c:pt>
                <c:pt idx="20">
                  <c:v>9.2900000000000009</c:v>
                </c:pt>
                <c:pt idx="21" formatCode="0.00">
                  <c:v>0.77833333333333354</c:v>
                </c:pt>
                <c:pt idx="22" formatCode="0.00">
                  <c:v>0.61833333333333362</c:v>
                </c:pt>
              </c:numCache>
            </c:numRef>
          </c:val>
        </c:ser>
        <c:ser>
          <c:idx val="2"/>
          <c:order val="2"/>
          <c:tx>
            <c:strRef>
              <c:f>Meteo!$E$3</c:f>
              <c:strCache>
                <c:ptCount val="1"/>
                <c:pt idx="0">
                  <c:v>MoyT°c</c:v>
                </c:pt>
              </c:strCache>
            </c:strRef>
          </c:tx>
          <c:marker>
            <c:symbol val="none"/>
          </c:marker>
          <c:val>
            <c:numRef>
              <c:f>Meteo!$E$4:$E$26</c:f>
              <c:numCache>
                <c:formatCode>General</c:formatCode>
                <c:ptCount val="23"/>
                <c:pt idx="0">
                  <c:v>13.4</c:v>
                </c:pt>
                <c:pt idx="1">
                  <c:v>15.3</c:v>
                </c:pt>
                <c:pt idx="2">
                  <c:v>13.4</c:v>
                </c:pt>
                <c:pt idx="3">
                  <c:v>12.9</c:v>
                </c:pt>
                <c:pt idx="4">
                  <c:v>12.9</c:v>
                </c:pt>
                <c:pt idx="5">
                  <c:v>14</c:v>
                </c:pt>
                <c:pt idx="6">
                  <c:v>11.4</c:v>
                </c:pt>
                <c:pt idx="7">
                  <c:v>13.4</c:v>
                </c:pt>
                <c:pt idx="8">
                  <c:v>12.9</c:v>
                </c:pt>
                <c:pt idx="9">
                  <c:v>12.2</c:v>
                </c:pt>
                <c:pt idx="10">
                  <c:v>8.5</c:v>
                </c:pt>
                <c:pt idx="11">
                  <c:v>7.9</c:v>
                </c:pt>
                <c:pt idx="12">
                  <c:v>10.3</c:v>
                </c:pt>
                <c:pt idx="13">
                  <c:v>11.8</c:v>
                </c:pt>
                <c:pt idx="14">
                  <c:v>13</c:v>
                </c:pt>
                <c:pt idx="15">
                  <c:v>11.7</c:v>
                </c:pt>
                <c:pt idx="16">
                  <c:v>13.2</c:v>
                </c:pt>
                <c:pt idx="17">
                  <c:v>14</c:v>
                </c:pt>
                <c:pt idx="18">
                  <c:v>15.7</c:v>
                </c:pt>
                <c:pt idx="19">
                  <c:v>14.3</c:v>
                </c:pt>
                <c:pt idx="20">
                  <c:v>12.6</c:v>
                </c:pt>
                <c:pt idx="21">
                  <c:v>13.9</c:v>
                </c:pt>
                <c:pt idx="22">
                  <c:v>13.3</c:v>
                </c:pt>
              </c:numCache>
            </c:numRef>
          </c:val>
        </c:ser>
        <c:ser>
          <c:idx val="3"/>
          <c:order val="3"/>
          <c:tx>
            <c:strRef>
              <c:f>Meteo!$F$3</c:f>
              <c:strCache>
                <c:ptCount val="1"/>
                <c:pt idx="0">
                  <c:v>Moyenne mortalité/Ruche/10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Meteo!$F$4:$F$26</c:f>
              <c:numCache>
                <c:formatCode>0</c:formatCode>
                <c:ptCount val="23"/>
                <c:pt idx="0">
                  <c:v>9.7000000000000011</c:v>
                </c:pt>
                <c:pt idx="1">
                  <c:v>38.816666666666627</c:v>
                </c:pt>
                <c:pt idx="2">
                  <c:v>31.283333333333307</c:v>
                </c:pt>
                <c:pt idx="3">
                  <c:v>34.5</c:v>
                </c:pt>
                <c:pt idx="4">
                  <c:v>13.883333333333336</c:v>
                </c:pt>
                <c:pt idx="5">
                  <c:v>31.983333333333306</c:v>
                </c:pt>
                <c:pt idx="6">
                  <c:v>22.566666666666666</c:v>
                </c:pt>
                <c:pt idx="7">
                  <c:v>18.416666666666664</c:v>
                </c:pt>
                <c:pt idx="8">
                  <c:v>13.066666666666672</c:v>
                </c:pt>
                <c:pt idx="9">
                  <c:v>18.833333333333325</c:v>
                </c:pt>
                <c:pt idx="10">
                  <c:v>8.65</c:v>
                </c:pt>
                <c:pt idx="11">
                  <c:v>6.1166666666666663</c:v>
                </c:pt>
                <c:pt idx="12">
                  <c:v>5.4166666666666679</c:v>
                </c:pt>
                <c:pt idx="13">
                  <c:v>8.1333333333333329</c:v>
                </c:pt>
                <c:pt idx="14">
                  <c:v>7.7666666666666684</c:v>
                </c:pt>
                <c:pt idx="15">
                  <c:v>7.5333333333333359</c:v>
                </c:pt>
                <c:pt idx="16">
                  <c:v>5.1166666666666663</c:v>
                </c:pt>
                <c:pt idx="17">
                  <c:v>7.75</c:v>
                </c:pt>
                <c:pt idx="18">
                  <c:v>8.233333333333329</c:v>
                </c:pt>
                <c:pt idx="19">
                  <c:v>8.0333333333333332</c:v>
                </c:pt>
                <c:pt idx="20">
                  <c:v>7.9833333333333361</c:v>
                </c:pt>
                <c:pt idx="21">
                  <c:v>7.7833333333333359</c:v>
                </c:pt>
                <c:pt idx="22">
                  <c:v>6.1833333333333362</c:v>
                </c:pt>
              </c:numCache>
            </c:numRef>
          </c:val>
        </c:ser>
        <c:marker val="1"/>
        <c:axId val="57361536"/>
        <c:axId val="57363456"/>
      </c:lineChart>
      <c:catAx>
        <c:axId val="57361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tickLblPos val="nextTo"/>
        <c:crossAx val="57363456"/>
        <c:crosses val="autoZero"/>
        <c:auto val="1"/>
        <c:lblAlgn val="ctr"/>
        <c:lblOffset val="100"/>
      </c:catAx>
      <c:valAx>
        <c:axId val="5736345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Valeurs</a:t>
                </a:r>
              </a:p>
            </c:rich>
          </c:tx>
          <c:layout/>
        </c:title>
        <c:numFmt formatCode="General" sourceLinked="1"/>
        <c:tickLblPos val="nextTo"/>
        <c:crossAx val="573615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Comparaison -2013-2015</a:t>
            </a:r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Feuil2!$H$4</c:f>
              <c:strCache>
                <c:ptCount val="1"/>
                <c:pt idx="0">
                  <c:v>Moy-2013</c:v>
                </c:pt>
              </c:strCache>
            </c:strRef>
          </c:tx>
          <c:marker>
            <c:symbol val="none"/>
          </c:marker>
          <c:val>
            <c:numRef>
              <c:f>Feuil2!$H$5:$H$28</c:f>
              <c:numCache>
                <c:formatCode>0</c:formatCode>
                <c:ptCount val="24"/>
                <c:pt idx="1">
                  <c:v>19</c:v>
                </c:pt>
                <c:pt idx="2">
                  <c:v>235.8</c:v>
                </c:pt>
                <c:pt idx="3">
                  <c:v>146.4</c:v>
                </c:pt>
                <c:pt idx="4">
                  <c:v>281</c:v>
                </c:pt>
                <c:pt idx="5">
                  <c:v>142.80000000000001</c:v>
                </c:pt>
                <c:pt idx="6">
                  <c:v>129</c:v>
                </c:pt>
                <c:pt idx="7">
                  <c:v>52.4</c:v>
                </c:pt>
                <c:pt idx="8">
                  <c:v>47.2</c:v>
                </c:pt>
                <c:pt idx="9">
                  <c:v>7.8</c:v>
                </c:pt>
                <c:pt idx="10">
                  <c:v>27.8</c:v>
                </c:pt>
                <c:pt idx="11">
                  <c:v>33.6</c:v>
                </c:pt>
                <c:pt idx="12">
                  <c:v>39.200000000000003</c:v>
                </c:pt>
                <c:pt idx="13">
                  <c:v>34</c:v>
                </c:pt>
                <c:pt idx="14">
                  <c:v>14.2</c:v>
                </c:pt>
                <c:pt idx="15">
                  <c:v>9</c:v>
                </c:pt>
                <c:pt idx="16">
                  <c:v>16</c:v>
                </c:pt>
                <c:pt idx="17">
                  <c:v>5.8</c:v>
                </c:pt>
                <c:pt idx="18">
                  <c:v>4.5999999999999996</c:v>
                </c:pt>
                <c:pt idx="19">
                  <c:v>3.8</c:v>
                </c:pt>
                <c:pt idx="20">
                  <c:v>6.2</c:v>
                </c:pt>
              </c:numCache>
            </c:numRef>
          </c:val>
        </c:ser>
        <c:ser>
          <c:idx val="1"/>
          <c:order val="1"/>
          <c:tx>
            <c:strRef>
              <c:f>Feuil2!$I$4</c:f>
              <c:strCache>
                <c:ptCount val="1"/>
                <c:pt idx="0">
                  <c:v>Moyenne-2015</c:v>
                </c:pt>
              </c:strCache>
            </c:strRef>
          </c:tx>
          <c:marker>
            <c:symbol val="none"/>
          </c:marker>
          <c:val>
            <c:numRef>
              <c:f>Feuil2!$I$5:$I$28</c:f>
              <c:numCache>
                <c:formatCode>0</c:formatCode>
                <c:ptCount val="24"/>
                <c:pt idx="1">
                  <c:v>97</c:v>
                </c:pt>
                <c:pt idx="2">
                  <c:v>388.16666666666686</c:v>
                </c:pt>
                <c:pt idx="3">
                  <c:v>312.83333333333331</c:v>
                </c:pt>
                <c:pt idx="4">
                  <c:v>345</c:v>
                </c:pt>
                <c:pt idx="5">
                  <c:v>138.8333333333334</c:v>
                </c:pt>
                <c:pt idx="6">
                  <c:v>319.83333333333331</c:v>
                </c:pt>
                <c:pt idx="7">
                  <c:v>225.6666666666666</c:v>
                </c:pt>
                <c:pt idx="8">
                  <c:v>184.1666666666666</c:v>
                </c:pt>
                <c:pt idx="9">
                  <c:v>130.6666666666666</c:v>
                </c:pt>
                <c:pt idx="10">
                  <c:v>188.3333333333334</c:v>
                </c:pt>
                <c:pt idx="11">
                  <c:v>86.5</c:v>
                </c:pt>
                <c:pt idx="12">
                  <c:v>61.166666666666636</c:v>
                </c:pt>
                <c:pt idx="13">
                  <c:v>54.166666666666636</c:v>
                </c:pt>
                <c:pt idx="14">
                  <c:v>81.3333333333333</c:v>
                </c:pt>
                <c:pt idx="15">
                  <c:v>77.666666666666671</c:v>
                </c:pt>
                <c:pt idx="16">
                  <c:v>75.3333333333333</c:v>
                </c:pt>
                <c:pt idx="17">
                  <c:v>51.166666666666636</c:v>
                </c:pt>
                <c:pt idx="18">
                  <c:v>77.5</c:v>
                </c:pt>
                <c:pt idx="19">
                  <c:v>82.3333333333333</c:v>
                </c:pt>
                <c:pt idx="20">
                  <c:v>80.3333333333333</c:v>
                </c:pt>
                <c:pt idx="21">
                  <c:v>79.8333333333333</c:v>
                </c:pt>
                <c:pt idx="22">
                  <c:v>77.8333333333333</c:v>
                </c:pt>
                <c:pt idx="23">
                  <c:v>61.833333333333336</c:v>
                </c:pt>
              </c:numCache>
            </c:numRef>
          </c:val>
        </c:ser>
        <c:marker val="1"/>
        <c:axId val="57430784"/>
        <c:axId val="57432704"/>
      </c:lineChart>
      <c:catAx>
        <c:axId val="57430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tickLblPos val="nextTo"/>
        <c:crossAx val="57432704"/>
        <c:crosses val="autoZero"/>
        <c:auto val="1"/>
        <c:lblAlgn val="ctr"/>
        <c:lblOffset val="100"/>
      </c:catAx>
      <c:valAx>
        <c:axId val="57432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>
            <c:manualLayout>
              <c:xMode val="edge"/>
              <c:yMode val="edge"/>
              <c:x val="3.333333333333334E-2"/>
              <c:y val="0.23868219597550305"/>
            </c:manualLayout>
          </c:layout>
        </c:title>
        <c:numFmt formatCode="General" sourceLinked="1"/>
        <c:tickLblPos val="nextTo"/>
        <c:crossAx val="574307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Comparaison -2013-2015</a:t>
            </a:r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'Graf2013-2015'!$H$4</c:f>
              <c:strCache>
                <c:ptCount val="1"/>
                <c:pt idx="0">
                  <c:v>Moy-2013</c:v>
                </c:pt>
              </c:strCache>
            </c:strRef>
          </c:tx>
          <c:marker>
            <c:symbol val="none"/>
          </c:marker>
          <c:val>
            <c:numRef>
              <c:f>'Graf2013-2015'!$H$5:$H$28</c:f>
              <c:numCache>
                <c:formatCode>0</c:formatCode>
                <c:ptCount val="24"/>
                <c:pt idx="1">
                  <c:v>19</c:v>
                </c:pt>
                <c:pt idx="2">
                  <c:v>235.8</c:v>
                </c:pt>
                <c:pt idx="3">
                  <c:v>146.4</c:v>
                </c:pt>
                <c:pt idx="4">
                  <c:v>281</c:v>
                </c:pt>
                <c:pt idx="5">
                  <c:v>142.80000000000001</c:v>
                </c:pt>
                <c:pt idx="6">
                  <c:v>129</c:v>
                </c:pt>
                <c:pt idx="7">
                  <c:v>52.4</c:v>
                </c:pt>
                <c:pt idx="8">
                  <c:v>47.2</c:v>
                </c:pt>
                <c:pt idx="9">
                  <c:v>7.8</c:v>
                </c:pt>
                <c:pt idx="10">
                  <c:v>27.8</c:v>
                </c:pt>
                <c:pt idx="11">
                  <c:v>33.6</c:v>
                </c:pt>
                <c:pt idx="12">
                  <c:v>39.200000000000003</c:v>
                </c:pt>
                <c:pt idx="13">
                  <c:v>34</c:v>
                </c:pt>
                <c:pt idx="14">
                  <c:v>14.2</c:v>
                </c:pt>
                <c:pt idx="15">
                  <c:v>9</c:v>
                </c:pt>
                <c:pt idx="16">
                  <c:v>16</c:v>
                </c:pt>
                <c:pt idx="17">
                  <c:v>5.8</c:v>
                </c:pt>
                <c:pt idx="18">
                  <c:v>4.5999999999999996</c:v>
                </c:pt>
                <c:pt idx="19">
                  <c:v>3.8</c:v>
                </c:pt>
                <c:pt idx="20">
                  <c:v>6.2</c:v>
                </c:pt>
              </c:numCache>
            </c:numRef>
          </c:val>
        </c:ser>
        <c:ser>
          <c:idx val="1"/>
          <c:order val="1"/>
          <c:tx>
            <c:strRef>
              <c:f>'Graf2013-2015'!$I$4</c:f>
              <c:strCache>
                <c:ptCount val="1"/>
                <c:pt idx="0">
                  <c:v>Moyenne-2015</c:v>
                </c:pt>
              </c:strCache>
            </c:strRef>
          </c:tx>
          <c:marker>
            <c:symbol val="none"/>
          </c:marker>
          <c:val>
            <c:numRef>
              <c:f>'Graf2013-2015'!$I$5:$I$28</c:f>
              <c:numCache>
                <c:formatCode>0</c:formatCode>
                <c:ptCount val="24"/>
                <c:pt idx="1">
                  <c:v>97</c:v>
                </c:pt>
                <c:pt idx="2">
                  <c:v>388.16666666666686</c:v>
                </c:pt>
                <c:pt idx="3">
                  <c:v>312.83333333333331</c:v>
                </c:pt>
                <c:pt idx="4">
                  <c:v>345</c:v>
                </c:pt>
                <c:pt idx="5">
                  <c:v>138.8333333333334</c:v>
                </c:pt>
                <c:pt idx="6">
                  <c:v>319.83333333333331</c:v>
                </c:pt>
                <c:pt idx="7">
                  <c:v>225.6666666666666</c:v>
                </c:pt>
                <c:pt idx="8">
                  <c:v>184.1666666666666</c:v>
                </c:pt>
                <c:pt idx="9">
                  <c:v>130.6666666666666</c:v>
                </c:pt>
                <c:pt idx="10">
                  <c:v>188.3333333333334</c:v>
                </c:pt>
                <c:pt idx="11">
                  <c:v>86.5</c:v>
                </c:pt>
                <c:pt idx="12">
                  <c:v>61.166666666666636</c:v>
                </c:pt>
                <c:pt idx="13">
                  <c:v>54.166666666666636</c:v>
                </c:pt>
                <c:pt idx="14">
                  <c:v>81.3333333333333</c:v>
                </c:pt>
                <c:pt idx="15">
                  <c:v>77.666666666666671</c:v>
                </c:pt>
                <c:pt idx="16">
                  <c:v>75.3333333333333</c:v>
                </c:pt>
                <c:pt idx="17">
                  <c:v>51.166666666666636</c:v>
                </c:pt>
                <c:pt idx="18">
                  <c:v>77.5</c:v>
                </c:pt>
                <c:pt idx="19">
                  <c:v>82.3333333333333</c:v>
                </c:pt>
                <c:pt idx="20">
                  <c:v>80.3333333333333</c:v>
                </c:pt>
                <c:pt idx="21">
                  <c:v>79.8333333333333</c:v>
                </c:pt>
                <c:pt idx="22">
                  <c:v>77.8333333333333</c:v>
                </c:pt>
                <c:pt idx="23">
                  <c:v>61.833333333333336</c:v>
                </c:pt>
              </c:numCache>
            </c:numRef>
          </c:val>
        </c:ser>
        <c:marker val="1"/>
        <c:axId val="57291520"/>
        <c:axId val="57293440"/>
      </c:lineChart>
      <c:catAx>
        <c:axId val="57291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tickLblPos val="nextTo"/>
        <c:crossAx val="57293440"/>
        <c:crosses val="autoZero"/>
        <c:auto val="1"/>
        <c:lblAlgn val="ctr"/>
        <c:lblOffset val="100"/>
      </c:catAx>
      <c:valAx>
        <c:axId val="572934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>
            <c:manualLayout>
              <c:xMode val="edge"/>
              <c:yMode val="edge"/>
              <c:x val="3.333333333333334E-2"/>
              <c:y val="0.23868219597550305"/>
            </c:manualLayout>
          </c:layout>
        </c:title>
        <c:numFmt formatCode="General" sourceLinked="1"/>
        <c:tickLblPos val="nextTo"/>
        <c:crossAx val="572915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Comparaison -2013-2015</a:t>
            </a:r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Feuil2!$H$4</c:f>
              <c:strCache>
                <c:ptCount val="1"/>
                <c:pt idx="0">
                  <c:v>Moy-2013</c:v>
                </c:pt>
              </c:strCache>
            </c:strRef>
          </c:tx>
          <c:marker>
            <c:symbol val="none"/>
          </c:marker>
          <c:val>
            <c:numRef>
              <c:f>Feuil2!$H$5:$H$28</c:f>
              <c:numCache>
                <c:formatCode>0</c:formatCode>
                <c:ptCount val="24"/>
                <c:pt idx="1">
                  <c:v>19</c:v>
                </c:pt>
                <c:pt idx="2">
                  <c:v>235.8</c:v>
                </c:pt>
                <c:pt idx="3">
                  <c:v>146.4</c:v>
                </c:pt>
                <c:pt idx="4">
                  <c:v>281</c:v>
                </c:pt>
                <c:pt idx="5">
                  <c:v>142.80000000000001</c:v>
                </c:pt>
                <c:pt idx="6">
                  <c:v>129</c:v>
                </c:pt>
                <c:pt idx="7">
                  <c:v>52.4</c:v>
                </c:pt>
                <c:pt idx="8">
                  <c:v>47.2</c:v>
                </c:pt>
                <c:pt idx="9">
                  <c:v>7.8</c:v>
                </c:pt>
                <c:pt idx="10">
                  <c:v>27.8</c:v>
                </c:pt>
                <c:pt idx="11">
                  <c:v>33.6</c:v>
                </c:pt>
                <c:pt idx="12">
                  <c:v>39.200000000000003</c:v>
                </c:pt>
                <c:pt idx="13">
                  <c:v>34</c:v>
                </c:pt>
                <c:pt idx="14">
                  <c:v>14.2</c:v>
                </c:pt>
                <c:pt idx="15">
                  <c:v>9</c:v>
                </c:pt>
                <c:pt idx="16">
                  <c:v>16</c:v>
                </c:pt>
                <c:pt idx="17">
                  <c:v>5.8</c:v>
                </c:pt>
                <c:pt idx="18">
                  <c:v>4.5999999999999996</c:v>
                </c:pt>
                <c:pt idx="19">
                  <c:v>3.8</c:v>
                </c:pt>
                <c:pt idx="20">
                  <c:v>6.2</c:v>
                </c:pt>
              </c:numCache>
            </c:numRef>
          </c:val>
        </c:ser>
        <c:ser>
          <c:idx val="1"/>
          <c:order val="1"/>
          <c:tx>
            <c:strRef>
              <c:f>Feuil2!$I$4</c:f>
              <c:strCache>
                <c:ptCount val="1"/>
                <c:pt idx="0">
                  <c:v>Moyenne-2015</c:v>
                </c:pt>
              </c:strCache>
            </c:strRef>
          </c:tx>
          <c:marker>
            <c:symbol val="none"/>
          </c:marker>
          <c:val>
            <c:numRef>
              <c:f>Feuil2!$I$5:$I$28</c:f>
              <c:numCache>
                <c:formatCode>0</c:formatCode>
                <c:ptCount val="24"/>
                <c:pt idx="1">
                  <c:v>97</c:v>
                </c:pt>
                <c:pt idx="2">
                  <c:v>388.16666666666686</c:v>
                </c:pt>
                <c:pt idx="3">
                  <c:v>312.83333333333331</c:v>
                </c:pt>
                <c:pt idx="4">
                  <c:v>345</c:v>
                </c:pt>
                <c:pt idx="5">
                  <c:v>138.8333333333334</c:v>
                </c:pt>
                <c:pt idx="6">
                  <c:v>319.83333333333331</c:v>
                </c:pt>
                <c:pt idx="7">
                  <c:v>225.6666666666666</c:v>
                </c:pt>
                <c:pt idx="8">
                  <c:v>184.1666666666666</c:v>
                </c:pt>
                <c:pt idx="9">
                  <c:v>130.6666666666666</c:v>
                </c:pt>
                <c:pt idx="10">
                  <c:v>188.3333333333334</c:v>
                </c:pt>
                <c:pt idx="11">
                  <c:v>86.5</c:v>
                </c:pt>
                <c:pt idx="12">
                  <c:v>61.166666666666636</c:v>
                </c:pt>
                <c:pt idx="13">
                  <c:v>54.166666666666636</c:v>
                </c:pt>
                <c:pt idx="14">
                  <c:v>81.3333333333333</c:v>
                </c:pt>
                <c:pt idx="15">
                  <c:v>77.666666666666671</c:v>
                </c:pt>
                <c:pt idx="16">
                  <c:v>75.3333333333333</c:v>
                </c:pt>
                <c:pt idx="17">
                  <c:v>51.166666666666636</c:v>
                </c:pt>
                <c:pt idx="18">
                  <c:v>77.5</c:v>
                </c:pt>
                <c:pt idx="19">
                  <c:v>82.3333333333333</c:v>
                </c:pt>
                <c:pt idx="20">
                  <c:v>80.3333333333333</c:v>
                </c:pt>
                <c:pt idx="21">
                  <c:v>79.8333333333333</c:v>
                </c:pt>
                <c:pt idx="22">
                  <c:v>77.8333333333333</c:v>
                </c:pt>
                <c:pt idx="23">
                  <c:v>61.833333333333336</c:v>
                </c:pt>
              </c:numCache>
            </c:numRef>
          </c:val>
        </c:ser>
        <c:marker val="1"/>
        <c:axId val="57574144"/>
        <c:axId val="57576064"/>
      </c:lineChart>
      <c:catAx>
        <c:axId val="57574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tickLblPos val="nextTo"/>
        <c:crossAx val="57576064"/>
        <c:crosses val="autoZero"/>
        <c:auto val="1"/>
        <c:lblAlgn val="ctr"/>
        <c:lblOffset val="100"/>
      </c:catAx>
      <c:valAx>
        <c:axId val="57576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>
            <c:manualLayout>
              <c:xMode val="edge"/>
              <c:yMode val="edge"/>
              <c:x val="3.333333333333334E-2"/>
              <c:y val="0.23868219597550305"/>
            </c:manualLayout>
          </c:layout>
        </c:title>
        <c:numFmt formatCode="General" sourceLinked="1"/>
        <c:tickLblPos val="nextTo"/>
        <c:crossAx val="575741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Effet  Ectodex sur les Varroas</a:t>
            </a:r>
          </a:p>
        </c:rich>
      </c:tx>
      <c:layout>
        <c:manualLayout>
          <c:xMode val="edge"/>
          <c:yMode val="edge"/>
          <c:x val="0.33828444250171757"/>
          <c:y val="4.7098410335937799E-2"/>
        </c:manualLayout>
      </c:layout>
      <c:overlay val="1"/>
    </c:title>
    <c:plotArea>
      <c:layout/>
      <c:lineChart>
        <c:grouping val="standard"/>
        <c:ser>
          <c:idx val="0"/>
          <c:order val="0"/>
          <c:tx>
            <c:strRef>
              <c:f>SynthGraf!$B$4</c:f>
              <c:strCache>
                <c:ptCount val="1"/>
                <c:pt idx="0">
                  <c:v>Ruche 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SynthGraf!$B$29:$B$31</c:f>
              <c:numCache>
                <c:formatCode>General</c:formatCode>
                <c:ptCount val="3"/>
                <c:pt idx="0">
                  <c:v>4</c:v>
                </c:pt>
                <c:pt idx="1">
                  <c:v>35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SynthGraf!$C$4</c:f>
              <c:strCache>
                <c:ptCount val="1"/>
                <c:pt idx="0">
                  <c:v>Ruche 2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SynthGraf!$C$29:$C$31</c:f>
              <c:numCache>
                <c:formatCode>General</c:formatCode>
                <c:ptCount val="3"/>
                <c:pt idx="0">
                  <c:v>52</c:v>
                </c:pt>
                <c:pt idx="1">
                  <c:v>102</c:v>
                </c:pt>
                <c:pt idx="2">
                  <c:v>80</c:v>
                </c:pt>
              </c:numCache>
            </c:numRef>
          </c:val>
        </c:ser>
        <c:ser>
          <c:idx val="2"/>
          <c:order val="2"/>
          <c:tx>
            <c:strRef>
              <c:f>SynthGraf!$D$4</c:f>
              <c:strCache>
                <c:ptCount val="1"/>
                <c:pt idx="0">
                  <c:v>Ruche 3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SynthGraf!$D$29:$D$31</c:f>
              <c:numCache>
                <c:formatCode>General</c:formatCode>
                <c:ptCount val="3"/>
                <c:pt idx="0">
                  <c:v>34</c:v>
                </c:pt>
                <c:pt idx="1">
                  <c:v>52</c:v>
                </c:pt>
                <c:pt idx="2">
                  <c:v>50</c:v>
                </c:pt>
              </c:numCache>
            </c:numRef>
          </c:val>
        </c:ser>
        <c:ser>
          <c:idx val="3"/>
          <c:order val="3"/>
          <c:tx>
            <c:strRef>
              <c:f>SynthGraf!$E$4</c:f>
              <c:strCache>
                <c:ptCount val="1"/>
                <c:pt idx="0">
                  <c:v>Ruche 4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SynthGraf!$E$29:$E$31</c:f>
              <c:numCache>
                <c:formatCode>General</c:formatCode>
                <c:ptCount val="3"/>
                <c:pt idx="0">
                  <c:v>15</c:v>
                </c:pt>
                <c:pt idx="1">
                  <c:v>59</c:v>
                </c:pt>
                <c:pt idx="2">
                  <c:v>19</c:v>
                </c:pt>
              </c:numCache>
            </c:numRef>
          </c:val>
        </c:ser>
        <c:ser>
          <c:idx val="4"/>
          <c:order val="4"/>
          <c:tx>
            <c:strRef>
              <c:f>SynthGraf!$F$4</c:f>
              <c:strCache>
                <c:ptCount val="1"/>
                <c:pt idx="0">
                  <c:v>Ruche 5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SynthGraf!$F$29:$F$31</c:f>
              <c:numCache>
                <c:formatCode>General</c:formatCode>
                <c:ptCount val="3"/>
                <c:pt idx="0">
                  <c:v>31</c:v>
                </c:pt>
                <c:pt idx="1">
                  <c:v>122</c:v>
                </c:pt>
                <c:pt idx="2">
                  <c:v>58</c:v>
                </c:pt>
              </c:numCache>
            </c:numRef>
          </c:val>
        </c:ser>
        <c:marker val="1"/>
        <c:axId val="56108928"/>
        <c:axId val="56119296"/>
      </c:lineChart>
      <c:catAx>
        <c:axId val="56108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N° de comptage</a:t>
                </a:r>
              </a:p>
            </c:rich>
          </c:tx>
          <c:layout/>
        </c:title>
        <c:tickLblPos val="nextTo"/>
        <c:crossAx val="56119296"/>
        <c:crosses val="autoZero"/>
        <c:auto val="1"/>
        <c:lblAlgn val="ctr"/>
        <c:lblOffset val="100"/>
      </c:catAx>
      <c:valAx>
        <c:axId val="5611929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Nb Varroas morts</a:t>
                </a:r>
              </a:p>
            </c:rich>
          </c:tx>
          <c:layout>
            <c:manualLayout>
              <c:xMode val="edge"/>
              <c:yMode val="edge"/>
              <c:x val="1.3888888888888897E-2"/>
              <c:y val="4.9619787109944635E-2"/>
            </c:manualLayout>
          </c:layout>
        </c:title>
        <c:numFmt formatCode="General" sourceLinked="1"/>
        <c:tickLblPos val="nextTo"/>
        <c:crossAx val="561089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Effet Moyen Apivar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115237501083518"/>
          <c:y val="0.12619522129710925"/>
          <c:w val="0.7325367388971431"/>
          <c:h val="0.75270709619281673"/>
        </c:manualLayout>
      </c:layout>
      <c:lineChart>
        <c:grouping val="standard"/>
        <c:ser>
          <c:idx val="0"/>
          <c:order val="0"/>
          <c:tx>
            <c:strRef>
              <c:f>SynthGraf!$G$4</c:f>
              <c:strCache>
                <c:ptCount val="1"/>
                <c:pt idx="0">
                  <c:v>Moyenne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none"/>
          </c:marker>
          <c:val>
            <c:numRef>
              <c:f>SynthGraf!$G$5:$G$27</c:f>
              <c:numCache>
                <c:formatCode>0</c:formatCode>
                <c:ptCount val="23"/>
                <c:pt idx="0">
                  <c:v>97</c:v>
                </c:pt>
                <c:pt idx="1">
                  <c:v>388.16666666666686</c:v>
                </c:pt>
                <c:pt idx="2">
                  <c:v>312.83333333333331</c:v>
                </c:pt>
                <c:pt idx="3">
                  <c:v>345</c:v>
                </c:pt>
                <c:pt idx="4">
                  <c:v>138.8333333333334</c:v>
                </c:pt>
                <c:pt idx="5">
                  <c:v>319.83333333333331</c:v>
                </c:pt>
                <c:pt idx="6">
                  <c:v>225.6666666666666</c:v>
                </c:pt>
                <c:pt idx="7">
                  <c:v>184.1666666666666</c:v>
                </c:pt>
                <c:pt idx="8">
                  <c:v>130.6666666666666</c:v>
                </c:pt>
                <c:pt idx="9">
                  <c:v>188.3333333333334</c:v>
                </c:pt>
                <c:pt idx="10">
                  <c:v>86.5</c:v>
                </c:pt>
                <c:pt idx="11">
                  <c:v>61.166666666666636</c:v>
                </c:pt>
                <c:pt idx="12">
                  <c:v>54.166666666666636</c:v>
                </c:pt>
                <c:pt idx="13">
                  <c:v>81.3333333333333</c:v>
                </c:pt>
                <c:pt idx="14">
                  <c:v>77.666666666666671</c:v>
                </c:pt>
                <c:pt idx="15">
                  <c:v>75.3333333333333</c:v>
                </c:pt>
                <c:pt idx="16">
                  <c:v>51.166666666666636</c:v>
                </c:pt>
                <c:pt idx="17">
                  <c:v>77.5</c:v>
                </c:pt>
                <c:pt idx="18">
                  <c:v>82.3333333333333</c:v>
                </c:pt>
                <c:pt idx="19">
                  <c:v>80.3333333333333</c:v>
                </c:pt>
                <c:pt idx="20">
                  <c:v>79.8333333333333</c:v>
                </c:pt>
                <c:pt idx="21">
                  <c:v>77.8333333333333</c:v>
                </c:pt>
                <c:pt idx="22">
                  <c:v>61.833333333333336</c:v>
                </c:pt>
              </c:numCache>
            </c:numRef>
          </c:val>
        </c:ser>
        <c:marker val="1"/>
        <c:axId val="57490432"/>
        <c:axId val="57504896"/>
      </c:lineChart>
      <c:catAx>
        <c:axId val="57490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tickLblPos val="nextTo"/>
        <c:crossAx val="57504896"/>
        <c:crosses val="autoZero"/>
        <c:auto val="1"/>
        <c:lblAlgn val="ctr"/>
        <c:lblOffset val="100"/>
      </c:catAx>
      <c:valAx>
        <c:axId val="57504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Mortalité</a:t>
                </a:r>
              </a:p>
            </c:rich>
          </c:tx>
          <c:layout/>
        </c:title>
        <c:numFmt formatCode="0" sourceLinked="1"/>
        <c:tickLblPos val="nextTo"/>
        <c:crossAx val="574904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Effet moyen del' Ectodex sur les Varroas</a:t>
            </a:r>
          </a:p>
        </c:rich>
      </c:tx>
      <c:layout>
        <c:manualLayout>
          <c:xMode val="edge"/>
          <c:yMode val="edge"/>
          <c:x val="0.33828444250171757"/>
          <c:y val="4.7098410335937799E-2"/>
        </c:manualLayout>
      </c:layout>
      <c:overlay val="1"/>
    </c:title>
    <c:plotArea>
      <c:layout/>
      <c:lineChart>
        <c:grouping val="standard"/>
        <c:ser>
          <c:idx val="5"/>
          <c:order val="0"/>
          <c:tx>
            <c:strRef>
              <c:f>SynthGraf!$G$4</c:f>
              <c:strCache>
                <c:ptCount val="1"/>
                <c:pt idx="0">
                  <c:v>Moyenne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val>
            <c:numRef>
              <c:f>SynthGraf!$G$29:$G$31</c:f>
              <c:numCache>
                <c:formatCode>0</c:formatCode>
                <c:ptCount val="3"/>
                <c:pt idx="0">
                  <c:v>26.666666666666668</c:v>
                </c:pt>
                <c:pt idx="1">
                  <c:v>65.8333333333333</c:v>
                </c:pt>
                <c:pt idx="2">
                  <c:v>39.333333333333336</c:v>
                </c:pt>
              </c:numCache>
            </c:numRef>
          </c:val>
        </c:ser>
        <c:marker val="1"/>
        <c:axId val="56173312"/>
        <c:axId val="56175232"/>
      </c:lineChart>
      <c:catAx>
        <c:axId val="56173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N° de comptage</a:t>
                </a:r>
              </a:p>
            </c:rich>
          </c:tx>
          <c:layout/>
        </c:title>
        <c:tickLblPos val="nextTo"/>
        <c:crossAx val="56175232"/>
        <c:crosses val="autoZero"/>
        <c:auto val="1"/>
        <c:lblAlgn val="ctr"/>
        <c:lblOffset val="100"/>
      </c:catAx>
      <c:valAx>
        <c:axId val="56175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Nb Varroas morts</a:t>
                </a:r>
              </a:p>
            </c:rich>
          </c:tx>
          <c:layout>
            <c:manualLayout>
              <c:xMode val="edge"/>
              <c:yMode val="edge"/>
              <c:x val="2.6356558098150846E-4"/>
              <c:y val="0.26258275007290766"/>
            </c:manualLayout>
          </c:layout>
        </c:title>
        <c:numFmt formatCode="0" sourceLinked="1"/>
        <c:tickLblPos val="nextTo"/>
        <c:crossAx val="561733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Effet Apivar</a:t>
            </a:r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'SYnthèse Graf'!$F$3</c:f>
              <c:strCache>
                <c:ptCount val="1"/>
                <c:pt idx="0">
                  <c:v>Ruche 1</c:v>
                </c:pt>
              </c:strCache>
            </c:strRef>
          </c:tx>
          <c:marker>
            <c:symbol val="none"/>
          </c:marker>
          <c:val>
            <c:numRef>
              <c:f>'SYnthèse Graf'!$F$4:$F$25</c:f>
              <c:numCache>
                <c:formatCode>General</c:formatCode>
                <c:ptCount val="22"/>
                <c:pt idx="1">
                  <c:v>31</c:v>
                </c:pt>
                <c:pt idx="2">
                  <c:v>75</c:v>
                </c:pt>
                <c:pt idx="3">
                  <c:v>23</c:v>
                </c:pt>
                <c:pt idx="4">
                  <c:v>224</c:v>
                </c:pt>
                <c:pt idx="5">
                  <c:v>88</c:v>
                </c:pt>
                <c:pt idx="6">
                  <c:v>31</c:v>
                </c:pt>
                <c:pt idx="7">
                  <c:v>14</c:v>
                </c:pt>
                <c:pt idx="8">
                  <c:v>14</c:v>
                </c:pt>
                <c:pt idx="9">
                  <c:v>20</c:v>
                </c:pt>
                <c:pt idx="10">
                  <c:v>4</c:v>
                </c:pt>
                <c:pt idx="11">
                  <c:v>66</c:v>
                </c:pt>
                <c:pt idx="12">
                  <c:v>37</c:v>
                </c:pt>
                <c:pt idx="13">
                  <c:v>34</c:v>
                </c:pt>
                <c:pt idx="14">
                  <c:v>46</c:v>
                </c:pt>
                <c:pt idx="15">
                  <c:v>52</c:v>
                </c:pt>
                <c:pt idx="16">
                  <c:v>27</c:v>
                </c:pt>
                <c:pt idx="17">
                  <c:v>51</c:v>
                </c:pt>
                <c:pt idx="18">
                  <c:v>51</c:v>
                </c:pt>
                <c:pt idx="19">
                  <c:v>70</c:v>
                </c:pt>
                <c:pt idx="20">
                  <c:v>52</c:v>
                </c:pt>
              </c:numCache>
            </c:numRef>
          </c:val>
        </c:ser>
        <c:ser>
          <c:idx val="1"/>
          <c:order val="1"/>
          <c:tx>
            <c:strRef>
              <c:f>'SYnthèse Graf'!$G$3</c:f>
              <c:strCache>
                <c:ptCount val="1"/>
                <c:pt idx="0">
                  <c:v>Ruche 2</c:v>
                </c:pt>
              </c:strCache>
            </c:strRef>
          </c:tx>
          <c:marker>
            <c:symbol val="none"/>
          </c:marker>
          <c:val>
            <c:numRef>
              <c:f>'SYnthèse Graf'!$G$4:$G$25</c:f>
              <c:numCache>
                <c:formatCode>General</c:formatCode>
                <c:ptCount val="22"/>
                <c:pt idx="1">
                  <c:v>11</c:v>
                </c:pt>
                <c:pt idx="2">
                  <c:v>17</c:v>
                </c:pt>
                <c:pt idx="3">
                  <c:v>8</c:v>
                </c:pt>
                <c:pt idx="4">
                  <c:v>34</c:v>
                </c:pt>
                <c:pt idx="5">
                  <c:v>27</c:v>
                </c:pt>
                <c:pt idx="6">
                  <c:v>7</c:v>
                </c:pt>
                <c:pt idx="7">
                  <c:v>12</c:v>
                </c:pt>
                <c:pt idx="8">
                  <c:v>15</c:v>
                </c:pt>
                <c:pt idx="9">
                  <c:v>45</c:v>
                </c:pt>
                <c:pt idx="10">
                  <c:v>26</c:v>
                </c:pt>
                <c:pt idx="11">
                  <c:v>26</c:v>
                </c:pt>
                <c:pt idx="12">
                  <c:v>56</c:v>
                </c:pt>
                <c:pt idx="13">
                  <c:v>17</c:v>
                </c:pt>
                <c:pt idx="14">
                  <c:v>6</c:v>
                </c:pt>
                <c:pt idx="15">
                  <c:v>5</c:v>
                </c:pt>
                <c:pt idx="16">
                  <c:v>8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2"/>
          <c:order val="2"/>
          <c:tx>
            <c:strRef>
              <c:f>'SYnthèse Graf'!$H$3</c:f>
              <c:strCache>
                <c:ptCount val="1"/>
                <c:pt idx="0">
                  <c:v>Ruche 3</c:v>
                </c:pt>
              </c:strCache>
            </c:strRef>
          </c:tx>
          <c:marker>
            <c:symbol val="none"/>
          </c:marker>
          <c:val>
            <c:numRef>
              <c:f>'SYnthèse Graf'!$H$4:$H$25</c:f>
              <c:numCache>
                <c:formatCode>General</c:formatCode>
                <c:ptCount val="22"/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28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8</c:v>
                </c:pt>
                <c:pt idx="9">
                  <c:v>17</c:v>
                </c:pt>
                <c:pt idx="10">
                  <c:v>14</c:v>
                </c:pt>
                <c:pt idx="11">
                  <c:v>33</c:v>
                </c:pt>
                <c:pt idx="12">
                  <c:v>131</c:v>
                </c:pt>
                <c:pt idx="13">
                  <c:v>80</c:v>
                </c:pt>
                <c:pt idx="14">
                  <c:v>40</c:v>
                </c:pt>
                <c:pt idx="15">
                  <c:v>42</c:v>
                </c:pt>
                <c:pt idx="16">
                  <c:v>7</c:v>
                </c:pt>
                <c:pt idx="17">
                  <c:v>5</c:v>
                </c:pt>
                <c:pt idx="18">
                  <c:v>0</c:v>
                </c:pt>
                <c:pt idx="19">
                  <c:v>10</c:v>
                </c:pt>
                <c:pt idx="20">
                  <c:v>1</c:v>
                </c:pt>
              </c:numCache>
            </c:numRef>
          </c:val>
        </c:ser>
        <c:ser>
          <c:idx val="3"/>
          <c:order val="3"/>
          <c:tx>
            <c:strRef>
              <c:f>'SYnthèse Graf'!$I$3</c:f>
              <c:strCache>
                <c:ptCount val="1"/>
                <c:pt idx="0">
                  <c:v>Ruche 4</c:v>
                </c:pt>
              </c:strCache>
            </c:strRef>
          </c:tx>
          <c:marker>
            <c:symbol val="none"/>
          </c:marker>
          <c:val>
            <c:numRef>
              <c:f>'SYnthèse Graf'!$I$4:$I$25</c:f>
              <c:numCache>
                <c:formatCode>General</c:formatCode>
                <c:ptCount val="22"/>
                <c:pt idx="1">
                  <c:v>3</c:v>
                </c:pt>
                <c:pt idx="2">
                  <c:v>9</c:v>
                </c:pt>
                <c:pt idx="3">
                  <c:v>5</c:v>
                </c:pt>
                <c:pt idx="4">
                  <c:v>48</c:v>
                </c:pt>
                <c:pt idx="5">
                  <c:v>14</c:v>
                </c:pt>
                <c:pt idx="6">
                  <c:v>6</c:v>
                </c:pt>
                <c:pt idx="7">
                  <c:v>13</c:v>
                </c:pt>
                <c:pt idx="8">
                  <c:v>9</c:v>
                </c:pt>
                <c:pt idx="9">
                  <c:v>30</c:v>
                </c:pt>
                <c:pt idx="10">
                  <c:v>23</c:v>
                </c:pt>
                <c:pt idx="11">
                  <c:v>33</c:v>
                </c:pt>
                <c:pt idx="12">
                  <c:v>57</c:v>
                </c:pt>
                <c:pt idx="13">
                  <c:v>74</c:v>
                </c:pt>
                <c:pt idx="14">
                  <c:v>5</c:v>
                </c:pt>
                <c:pt idx="15">
                  <c:v>7</c:v>
                </c:pt>
                <c:pt idx="16">
                  <c:v>2</c:v>
                </c:pt>
                <c:pt idx="17">
                  <c:v>5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</c:ser>
        <c:ser>
          <c:idx val="4"/>
          <c:order val="4"/>
          <c:tx>
            <c:strRef>
              <c:f>'SYnthèse Graf'!$J$3</c:f>
              <c:strCache>
                <c:ptCount val="1"/>
                <c:pt idx="0">
                  <c:v>Ruche 5</c:v>
                </c:pt>
              </c:strCache>
            </c:strRef>
          </c:tx>
          <c:marker>
            <c:symbol val="none"/>
          </c:marker>
          <c:val>
            <c:numRef>
              <c:f>'SYnthèse Graf'!$J$4:$J$25</c:f>
              <c:numCache>
                <c:formatCode>General</c:formatCode>
                <c:ptCount val="22"/>
                <c:pt idx="1">
                  <c:v>11</c:v>
                </c:pt>
                <c:pt idx="2">
                  <c:v>43</c:v>
                </c:pt>
                <c:pt idx="3">
                  <c:v>29</c:v>
                </c:pt>
                <c:pt idx="4">
                  <c:v>138</c:v>
                </c:pt>
                <c:pt idx="5">
                  <c:v>60</c:v>
                </c:pt>
                <c:pt idx="6">
                  <c:v>54</c:v>
                </c:pt>
                <c:pt idx="7">
                  <c:v>85</c:v>
                </c:pt>
                <c:pt idx="8">
                  <c:v>47</c:v>
                </c:pt>
                <c:pt idx="9">
                  <c:v>93</c:v>
                </c:pt>
                <c:pt idx="10">
                  <c:v>149</c:v>
                </c:pt>
                <c:pt idx="11">
                  <c:v>112</c:v>
                </c:pt>
                <c:pt idx="12">
                  <c:v>259</c:v>
                </c:pt>
                <c:pt idx="13">
                  <c:v>415</c:v>
                </c:pt>
                <c:pt idx="14">
                  <c:v>299</c:v>
                </c:pt>
                <c:pt idx="15">
                  <c:v>49</c:v>
                </c:pt>
                <c:pt idx="16">
                  <c:v>17</c:v>
                </c:pt>
                <c:pt idx="17">
                  <c:v>4</c:v>
                </c:pt>
                <c:pt idx="18">
                  <c:v>4</c:v>
                </c:pt>
                <c:pt idx="19">
                  <c:v>5</c:v>
                </c:pt>
                <c:pt idx="20">
                  <c:v>0</c:v>
                </c:pt>
              </c:numCache>
            </c:numRef>
          </c:val>
        </c:ser>
        <c:marker val="1"/>
        <c:axId val="56231808"/>
        <c:axId val="56238080"/>
      </c:lineChart>
      <c:catAx>
        <c:axId val="56231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tickLblPos val="nextTo"/>
        <c:crossAx val="56238080"/>
        <c:crosses val="autoZero"/>
        <c:auto val="1"/>
        <c:lblAlgn val="ctr"/>
        <c:lblOffset val="100"/>
      </c:catAx>
      <c:valAx>
        <c:axId val="56238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>
            <c:manualLayout>
              <c:xMode val="edge"/>
              <c:yMode val="edge"/>
              <c:x val="3.0555555555555561E-2"/>
              <c:y val="0.25257108486439195"/>
            </c:manualLayout>
          </c:layout>
        </c:title>
        <c:numFmt formatCode="General" sourceLinked="1"/>
        <c:tickLblPos val="nextTo"/>
        <c:crossAx val="562318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Moyenne effet APIVAR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655169629992335"/>
          <c:y val="0.19711759073049176"/>
          <c:w val="0.4825813576366404"/>
          <c:h val="0.58618714302787589"/>
        </c:manualLayout>
      </c:layout>
      <c:lineChart>
        <c:grouping val="standard"/>
        <c:ser>
          <c:idx val="0"/>
          <c:order val="0"/>
          <c:tx>
            <c:strRef>
              <c:f>'SYnthèse Graf'!$K$3</c:f>
              <c:strCache>
                <c:ptCount val="1"/>
                <c:pt idx="0">
                  <c:v>Moyenne des Ruches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'SYnthèse Graf'!$K$4:$K$23</c:f>
              <c:numCache>
                <c:formatCode>0</c:formatCode>
                <c:ptCount val="20"/>
                <c:pt idx="1">
                  <c:v>11.6</c:v>
                </c:pt>
                <c:pt idx="2">
                  <c:v>29.6</c:v>
                </c:pt>
                <c:pt idx="3">
                  <c:v>14.4</c:v>
                </c:pt>
                <c:pt idx="4">
                  <c:v>94.4</c:v>
                </c:pt>
                <c:pt idx="5">
                  <c:v>40.6</c:v>
                </c:pt>
                <c:pt idx="6">
                  <c:v>22.4</c:v>
                </c:pt>
                <c:pt idx="7">
                  <c:v>27.6</c:v>
                </c:pt>
                <c:pt idx="8">
                  <c:v>18.600000000000001</c:v>
                </c:pt>
                <c:pt idx="9">
                  <c:v>41</c:v>
                </c:pt>
                <c:pt idx="10">
                  <c:v>43.2</c:v>
                </c:pt>
                <c:pt idx="11">
                  <c:v>54</c:v>
                </c:pt>
                <c:pt idx="12">
                  <c:v>108</c:v>
                </c:pt>
                <c:pt idx="13">
                  <c:v>124</c:v>
                </c:pt>
                <c:pt idx="14">
                  <c:v>79.2</c:v>
                </c:pt>
                <c:pt idx="15">
                  <c:v>31</c:v>
                </c:pt>
                <c:pt idx="16">
                  <c:v>12.2</c:v>
                </c:pt>
                <c:pt idx="17">
                  <c:v>13.2</c:v>
                </c:pt>
                <c:pt idx="18">
                  <c:v>11.8</c:v>
                </c:pt>
                <c:pt idx="19">
                  <c:v>17.2</c:v>
                </c:pt>
              </c:numCache>
            </c:numRef>
          </c:val>
        </c:ser>
        <c:marker val="1"/>
        <c:axId val="56241536"/>
        <c:axId val="56287616"/>
      </c:lineChart>
      <c:catAx>
        <c:axId val="56241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Comptages</a:t>
                </a:r>
              </a:p>
            </c:rich>
          </c:tx>
          <c:layout/>
        </c:title>
        <c:tickLblPos val="nextTo"/>
        <c:crossAx val="56287616"/>
        <c:crosses val="autoZero"/>
        <c:auto val="1"/>
        <c:lblAlgn val="ctr"/>
        <c:lblOffset val="100"/>
      </c:catAx>
      <c:valAx>
        <c:axId val="56287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/>
        </c:title>
        <c:numFmt formatCode="General" sourceLinked="1"/>
        <c:tickLblPos val="nextTo"/>
        <c:crossAx val="562415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Apivar 4 ruches - Entraide</a:t>
            </a:r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détail!$D$3:$D$4</c:f>
              <c:strCache>
                <c:ptCount val="1"/>
                <c:pt idx="0">
                  <c:v>R-13 3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détail!$D$5:$D$66</c:f>
              <c:numCache>
                <c:formatCode>General</c:formatCode>
                <c:ptCount val="62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41</c:v>
                </c:pt>
                <c:pt idx="5">
                  <c:v>39</c:v>
                </c:pt>
                <c:pt idx="6">
                  <c:v>43</c:v>
                </c:pt>
                <c:pt idx="7">
                  <c:v>54</c:v>
                </c:pt>
                <c:pt idx="8">
                  <c:v>48</c:v>
                </c:pt>
                <c:pt idx="9">
                  <c:v>38</c:v>
                </c:pt>
                <c:pt idx="10">
                  <c:v>28</c:v>
                </c:pt>
                <c:pt idx="11">
                  <c:v>56</c:v>
                </c:pt>
                <c:pt idx="12">
                  <c:v>45</c:v>
                </c:pt>
                <c:pt idx="13">
                  <c:v>35</c:v>
                </c:pt>
                <c:pt idx="14">
                  <c:v>20</c:v>
                </c:pt>
                <c:pt idx="15">
                  <c:v>23</c:v>
                </c:pt>
                <c:pt idx="16">
                  <c:v>14</c:v>
                </c:pt>
                <c:pt idx="17">
                  <c:v>17</c:v>
                </c:pt>
                <c:pt idx="19">
                  <c:v>52</c:v>
                </c:pt>
                <c:pt idx="20">
                  <c:v>23</c:v>
                </c:pt>
                <c:pt idx="21">
                  <c:v>15</c:v>
                </c:pt>
                <c:pt idx="22">
                  <c:v>28</c:v>
                </c:pt>
                <c:pt idx="23">
                  <c:v>9</c:v>
                </c:pt>
                <c:pt idx="24">
                  <c:v>30</c:v>
                </c:pt>
                <c:pt idx="25">
                  <c:v>7</c:v>
                </c:pt>
                <c:pt idx="26">
                  <c:v>29</c:v>
                </c:pt>
                <c:pt idx="27">
                  <c:v>24</c:v>
                </c:pt>
                <c:pt idx="28">
                  <c:v>22</c:v>
                </c:pt>
                <c:pt idx="29">
                  <c:v>18</c:v>
                </c:pt>
                <c:pt idx="30">
                  <c:v>11</c:v>
                </c:pt>
                <c:pt idx="31">
                  <c:v>8</c:v>
                </c:pt>
                <c:pt idx="32">
                  <c:v>7</c:v>
                </c:pt>
                <c:pt idx="33">
                  <c:v>20</c:v>
                </c:pt>
                <c:pt idx="34">
                  <c:v>6</c:v>
                </c:pt>
                <c:pt idx="35">
                  <c:v>15</c:v>
                </c:pt>
                <c:pt idx="36">
                  <c:v>4</c:v>
                </c:pt>
                <c:pt idx="37">
                  <c:v>2</c:v>
                </c:pt>
                <c:pt idx="38">
                  <c:v>3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2</c:v>
                </c:pt>
                <c:pt idx="44">
                  <c:v>8</c:v>
                </c:pt>
                <c:pt idx="45">
                  <c:v>5</c:v>
                </c:pt>
                <c:pt idx="46">
                  <c:v>0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6</c:v>
                </c:pt>
                <c:pt idx="51">
                  <c:v>2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2</c:v>
                </c:pt>
                <c:pt idx="57">
                  <c:v>2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</c:numCache>
            </c:numRef>
          </c:val>
        </c:ser>
        <c:ser>
          <c:idx val="1"/>
          <c:order val="1"/>
          <c:tx>
            <c:strRef>
              <c:f>détail!$E$3:$E$4</c:f>
              <c:strCache>
                <c:ptCount val="1"/>
                <c:pt idx="0">
                  <c:v>R-34 18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détail!$E$5:$E$66</c:f>
              <c:numCache>
                <c:formatCode>General</c:formatCode>
                <c:ptCount val="62"/>
                <c:pt idx="0">
                  <c:v>120</c:v>
                </c:pt>
                <c:pt idx="1">
                  <c:v>89</c:v>
                </c:pt>
                <c:pt idx="2">
                  <c:v>110</c:v>
                </c:pt>
                <c:pt idx="3">
                  <c:v>105</c:v>
                </c:pt>
                <c:pt idx="4">
                  <c:v>128</c:v>
                </c:pt>
                <c:pt idx="5">
                  <c:v>200</c:v>
                </c:pt>
                <c:pt idx="6">
                  <c:v>170</c:v>
                </c:pt>
                <c:pt idx="7">
                  <c:v>244</c:v>
                </c:pt>
                <c:pt idx="8">
                  <c:v>197</c:v>
                </c:pt>
                <c:pt idx="9">
                  <c:v>230</c:v>
                </c:pt>
                <c:pt idx="10">
                  <c:v>238</c:v>
                </c:pt>
                <c:pt idx="11">
                  <c:v>320</c:v>
                </c:pt>
                <c:pt idx="12">
                  <c:v>270</c:v>
                </c:pt>
                <c:pt idx="13">
                  <c:v>150</c:v>
                </c:pt>
                <c:pt idx="14">
                  <c:v>100</c:v>
                </c:pt>
                <c:pt idx="15">
                  <c:v>80</c:v>
                </c:pt>
                <c:pt idx="16">
                  <c:v>66</c:v>
                </c:pt>
                <c:pt idx="17">
                  <c:v>77</c:v>
                </c:pt>
                <c:pt idx="18">
                  <c:v>70</c:v>
                </c:pt>
                <c:pt idx="19">
                  <c:v>85</c:v>
                </c:pt>
                <c:pt idx="20">
                  <c:v>104</c:v>
                </c:pt>
                <c:pt idx="21">
                  <c:v>122</c:v>
                </c:pt>
                <c:pt idx="22">
                  <c:v>180</c:v>
                </c:pt>
                <c:pt idx="23">
                  <c:v>150</c:v>
                </c:pt>
                <c:pt idx="24">
                  <c:v>224</c:v>
                </c:pt>
                <c:pt idx="25">
                  <c:v>0</c:v>
                </c:pt>
                <c:pt idx="26">
                  <c:v>152</c:v>
                </c:pt>
                <c:pt idx="27">
                  <c:v>127</c:v>
                </c:pt>
                <c:pt idx="28">
                  <c:v>131</c:v>
                </c:pt>
                <c:pt idx="29">
                  <c:v>139</c:v>
                </c:pt>
                <c:pt idx="30">
                  <c:v>103</c:v>
                </c:pt>
                <c:pt idx="31">
                  <c:v>111</c:v>
                </c:pt>
                <c:pt idx="32">
                  <c:v>92</c:v>
                </c:pt>
                <c:pt idx="33">
                  <c:v>92</c:v>
                </c:pt>
                <c:pt idx="34">
                  <c:v>75</c:v>
                </c:pt>
                <c:pt idx="35">
                  <c:v>55</c:v>
                </c:pt>
                <c:pt idx="36">
                  <c:v>60</c:v>
                </c:pt>
                <c:pt idx="37">
                  <c:v>52</c:v>
                </c:pt>
                <c:pt idx="38">
                  <c:v>71</c:v>
                </c:pt>
                <c:pt idx="39">
                  <c:v>42</c:v>
                </c:pt>
                <c:pt idx="40">
                  <c:v>42</c:v>
                </c:pt>
                <c:pt idx="41">
                  <c:v>42</c:v>
                </c:pt>
                <c:pt idx="42">
                  <c:v>14</c:v>
                </c:pt>
                <c:pt idx="43">
                  <c:v>11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18</c:v>
                </c:pt>
                <c:pt idx="48">
                  <c:v>30</c:v>
                </c:pt>
                <c:pt idx="49">
                  <c:v>61</c:v>
                </c:pt>
                <c:pt idx="50">
                  <c:v>32</c:v>
                </c:pt>
                <c:pt idx="51">
                  <c:v>28</c:v>
                </c:pt>
                <c:pt idx="52">
                  <c:v>35</c:v>
                </c:pt>
                <c:pt idx="53">
                  <c:v>22</c:v>
                </c:pt>
                <c:pt idx="54">
                  <c:v>8</c:v>
                </c:pt>
                <c:pt idx="55">
                  <c:v>18</c:v>
                </c:pt>
                <c:pt idx="56">
                  <c:v>20</c:v>
                </c:pt>
                <c:pt idx="57">
                  <c:v>25</c:v>
                </c:pt>
                <c:pt idx="58">
                  <c:v>21</c:v>
                </c:pt>
                <c:pt idx="59">
                  <c:v>19</c:v>
                </c:pt>
                <c:pt idx="60">
                  <c:v>20</c:v>
                </c:pt>
                <c:pt idx="61">
                  <c:v>10</c:v>
                </c:pt>
              </c:numCache>
            </c:numRef>
          </c:val>
        </c:ser>
        <c:ser>
          <c:idx val="2"/>
          <c:order val="2"/>
          <c:tx>
            <c:strRef>
              <c:f>détail!$F$3:$F$4</c:f>
              <c:strCache>
                <c:ptCount val="1"/>
                <c:pt idx="0">
                  <c:v>R-6 7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détail!$F$5:$F$66</c:f>
              <c:numCache>
                <c:formatCode>General</c:formatCode>
                <c:ptCount val="62"/>
                <c:pt idx="0">
                  <c:v>28</c:v>
                </c:pt>
                <c:pt idx="1">
                  <c:v>32</c:v>
                </c:pt>
                <c:pt idx="2">
                  <c:v>30</c:v>
                </c:pt>
                <c:pt idx="3">
                  <c:v>25</c:v>
                </c:pt>
                <c:pt idx="4">
                  <c:v>25</c:v>
                </c:pt>
                <c:pt idx="5">
                  <c:v>40</c:v>
                </c:pt>
                <c:pt idx="6">
                  <c:v>22</c:v>
                </c:pt>
                <c:pt idx="7">
                  <c:v>37</c:v>
                </c:pt>
                <c:pt idx="8">
                  <c:v>63</c:v>
                </c:pt>
                <c:pt idx="9">
                  <c:v>39</c:v>
                </c:pt>
                <c:pt idx="10">
                  <c:v>24</c:v>
                </c:pt>
                <c:pt idx="11">
                  <c:v>32</c:v>
                </c:pt>
                <c:pt idx="12">
                  <c:v>35</c:v>
                </c:pt>
                <c:pt idx="13">
                  <c:v>25</c:v>
                </c:pt>
                <c:pt idx="14">
                  <c:v>15</c:v>
                </c:pt>
                <c:pt idx="15">
                  <c:v>20</c:v>
                </c:pt>
                <c:pt idx="16">
                  <c:v>10</c:v>
                </c:pt>
                <c:pt idx="17">
                  <c:v>7</c:v>
                </c:pt>
                <c:pt idx="18">
                  <c:v>15</c:v>
                </c:pt>
                <c:pt idx="19">
                  <c:v>6</c:v>
                </c:pt>
                <c:pt idx="20">
                  <c:v>8</c:v>
                </c:pt>
                <c:pt idx="21">
                  <c:v>5</c:v>
                </c:pt>
                <c:pt idx="22">
                  <c:v>10</c:v>
                </c:pt>
                <c:pt idx="23">
                  <c:v>10</c:v>
                </c:pt>
                <c:pt idx="24">
                  <c:v>11</c:v>
                </c:pt>
                <c:pt idx="25">
                  <c:v>10</c:v>
                </c:pt>
                <c:pt idx="26">
                  <c:v>17</c:v>
                </c:pt>
                <c:pt idx="27">
                  <c:v>32</c:v>
                </c:pt>
                <c:pt idx="28">
                  <c:v>31</c:v>
                </c:pt>
                <c:pt idx="29">
                  <c:v>35</c:v>
                </c:pt>
                <c:pt idx="30">
                  <c:v>17</c:v>
                </c:pt>
                <c:pt idx="31">
                  <c:v>21</c:v>
                </c:pt>
                <c:pt idx="32">
                  <c:v>42</c:v>
                </c:pt>
                <c:pt idx="33">
                  <c:v>14</c:v>
                </c:pt>
                <c:pt idx="34">
                  <c:v>14</c:v>
                </c:pt>
                <c:pt idx="35">
                  <c:v>13</c:v>
                </c:pt>
                <c:pt idx="36">
                  <c:v>16</c:v>
                </c:pt>
                <c:pt idx="37">
                  <c:v>19</c:v>
                </c:pt>
                <c:pt idx="38">
                  <c:v>25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29</c:v>
                </c:pt>
                <c:pt idx="43">
                  <c:v>8</c:v>
                </c:pt>
                <c:pt idx="44">
                  <c:v>28</c:v>
                </c:pt>
                <c:pt idx="45">
                  <c:v>12</c:v>
                </c:pt>
                <c:pt idx="46">
                  <c:v>17</c:v>
                </c:pt>
                <c:pt idx="47">
                  <c:v>29</c:v>
                </c:pt>
                <c:pt idx="48">
                  <c:v>36</c:v>
                </c:pt>
                <c:pt idx="49">
                  <c:v>33</c:v>
                </c:pt>
                <c:pt idx="50">
                  <c:v>26</c:v>
                </c:pt>
                <c:pt idx="51">
                  <c:v>43</c:v>
                </c:pt>
                <c:pt idx="52">
                  <c:v>32</c:v>
                </c:pt>
                <c:pt idx="53">
                  <c:v>19</c:v>
                </c:pt>
                <c:pt idx="54">
                  <c:v>44</c:v>
                </c:pt>
                <c:pt idx="55">
                  <c:v>32</c:v>
                </c:pt>
                <c:pt idx="56">
                  <c:v>30</c:v>
                </c:pt>
                <c:pt idx="57">
                  <c:v>20</c:v>
                </c:pt>
                <c:pt idx="58">
                  <c:v>8</c:v>
                </c:pt>
                <c:pt idx="59">
                  <c:v>6</c:v>
                </c:pt>
                <c:pt idx="60">
                  <c:v>7</c:v>
                </c:pt>
                <c:pt idx="61">
                  <c:v>10</c:v>
                </c:pt>
              </c:numCache>
            </c:numRef>
          </c:val>
        </c:ser>
        <c:ser>
          <c:idx val="3"/>
          <c:order val="3"/>
          <c:tx>
            <c:strRef>
              <c:f>détail!$G$3:$G$4</c:f>
              <c:strCache>
                <c:ptCount val="1"/>
                <c:pt idx="0">
                  <c:v>R-30 -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détail!$G$5:$G$66</c:f>
              <c:numCache>
                <c:formatCode>General</c:formatCode>
                <c:ptCount val="62"/>
                <c:pt idx="0">
                  <c:v>30</c:v>
                </c:pt>
                <c:pt idx="1">
                  <c:v>25</c:v>
                </c:pt>
                <c:pt idx="2">
                  <c:v>27</c:v>
                </c:pt>
                <c:pt idx="3">
                  <c:v>10</c:v>
                </c:pt>
                <c:pt idx="4">
                  <c:v>25</c:v>
                </c:pt>
                <c:pt idx="5">
                  <c:v>36</c:v>
                </c:pt>
                <c:pt idx="6">
                  <c:v>21</c:v>
                </c:pt>
                <c:pt idx="7">
                  <c:v>46</c:v>
                </c:pt>
                <c:pt idx="8">
                  <c:v>47</c:v>
                </c:pt>
                <c:pt idx="9">
                  <c:v>62</c:v>
                </c:pt>
                <c:pt idx="10">
                  <c:v>50</c:v>
                </c:pt>
                <c:pt idx="11">
                  <c:v>82</c:v>
                </c:pt>
                <c:pt idx="12">
                  <c:v>70</c:v>
                </c:pt>
                <c:pt idx="13">
                  <c:v>60</c:v>
                </c:pt>
                <c:pt idx="14">
                  <c:v>45</c:v>
                </c:pt>
                <c:pt idx="15">
                  <c:v>30</c:v>
                </c:pt>
                <c:pt idx="16">
                  <c:v>23</c:v>
                </c:pt>
                <c:pt idx="17">
                  <c:v>36</c:v>
                </c:pt>
                <c:pt idx="18">
                  <c:v>27</c:v>
                </c:pt>
                <c:pt idx="19">
                  <c:v>21</c:v>
                </c:pt>
                <c:pt idx="20">
                  <c:v>22</c:v>
                </c:pt>
                <c:pt idx="21">
                  <c:v>18</c:v>
                </c:pt>
                <c:pt idx="22">
                  <c:v>8</c:v>
                </c:pt>
                <c:pt idx="23">
                  <c:v>12</c:v>
                </c:pt>
                <c:pt idx="24">
                  <c:v>32</c:v>
                </c:pt>
                <c:pt idx="25">
                  <c:v>33</c:v>
                </c:pt>
                <c:pt idx="26">
                  <c:v>9</c:v>
                </c:pt>
                <c:pt idx="27">
                  <c:v>27</c:v>
                </c:pt>
                <c:pt idx="28">
                  <c:v>21</c:v>
                </c:pt>
                <c:pt idx="29">
                  <c:v>24</c:v>
                </c:pt>
                <c:pt idx="30">
                  <c:v>20</c:v>
                </c:pt>
                <c:pt idx="31">
                  <c:v>48</c:v>
                </c:pt>
                <c:pt idx="32">
                  <c:v>15</c:v>
                </c:pt>
                <c:pt idx="33">
                  <c:v>23</c:v>
                </c:pt>
                <c:pt idx="34">
                  <c:v>28</c:v>
                </c:pt>
                <c:pt idx="35">
                  <c:v>32</c:v>
                </c:pt>
                <c:pt idx="36">
                  <c:v>25</c:v>
                </c:pt>
                <c:pt idx="37">
                  <c:v>41</c:v>
                </c:pt>
                <c:pt idx="38">
                  <c:v>51</c:v>
                </c:pt>
                <c:pt idx="39">
                  <c:v>25</c:v>
                </c:pt>
                <c:pt idx="40">
                  <c:v>25</c:v>
                </c:pt>
                <c:pt idx="41">
                  <c:v>25</c:v>
                </c:pt>
                <c:pt idx="42">
                  <c:v>28</c:v>
                </c:pt>
                <c:pt idx="43">
                  <c:v>18</c:v>
                </c:pt>
                <c:pt idx="44">
                  <c:v>24</c:v>
                </c:pt>
                <c:pt idx="45">
                  <c:v>16</c:v>
                </c:pt>
                <c:pt idx="46">
                  <c:v>18</c:v>
                </c:pt>
                <c:pt idx="47">
                  <c:v>17</c:v>
                </c:pt>
                <c:pt idx="48">
                  <c:v>14</c:v>
                </c:pt>
                <c:pt idx="49">
                  <c:v>14</c:v>
                </c:pt>
                <c:pt idx="50">
                  <c:v>6</c:v>
                </c:pt>
                <c:pt idx="51">
                  <c:v>10</c:v>
                </c:pt>
                <c:pt idx="52">
                  <c:v>11</c:v>
                </c:pt>
                <c:pt idx="53">
                  <c:v>8</c:v>
                </c:pt>
                <c:pt idx="54">
                  <c:v>18</c:v>
                </c:pt>
                <c:pt idx="55">
                  <c:v>22</c:v>
                </c:pt>
                <c:pt idx="56">
                  <c:v>33</c:v>
                </c:pt>
                <c:pt idx="57">
                  <c:v>14</c:v>
                </c:pt>
                <c:pt idx="58">
                  <c:v>16</c:v>
                </c:pt>
                <c:pt idx="59">
                  <c:v>14</c:v>
                </c:pt>
                <c:pt idx="60">
                  <c:v>15</c:v>
                </c:pt>
                <c:pt idx="61">
                  <c:v>9</c:v>
                </c:pt>
              </c:numCache>
            </c:numRef>
          </c:val>
        </c:ser>
        <c:marker val="1"/>
        <c:axId val="56353536"/>
        <c:axId val="56355456"/>
      </c:lineChart>
      <c:catAx>
        <c:axId val="56353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numFmt formatCode="General" sourceLinked="1"/>
        <c:tickLblPos val="nextTo"/>
        <c:crossAx val="56355456"/>
        <c:crosses val="autoZero"/>
        <c:auto val="1"/>
        <c:lblAlgn val="ctr"/>
        <c:lblOffset val="100"/>
      </c:catAx>
      <c:valAx>
        <c:axId val="56355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/>
        </c:title>
        <c:numFmt formatCode="General" sourceLinked="1"/>
        <c:tickLblPos val="nextTo"/>
        <c:crossAx val="563535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Apivar-</a:t>
            </a:r>
            <a:r>
              <a:rPr lang="fr-FR" baseline="0"/>
              <a:t> Moyenne Papon-Mfr </a:t>
            </a:r>
            <a:endParaRPr lang="fr-FR"/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détail!$K$3</c:f>
              <c:strCache>
                <c:ptCount val="1"/>
                <c:pt idx="0">
                  <c:v>Moy-Mpap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détail!$K$4:$K$66</c:f>
              <c:numCache>
                <c:formatCode>0</c:formatCode>
                <c:ptCount val="63"/>
                <c:pt idx="0">
                  <c:v>10.5</c:v>
                </c:pt>
                <c:pt idx="1">
                  <c:v>68.5</c:v>
                </c:pt>
                <c:pt idx="2">
                  <c:v>89</c:v>
                </c:pt>
                <c:pt idx="3">
                  <c:v>110</c:v>
                </c:pt>
                <c:pt idx="4">
                  <c:v>105</c:v>
                </c:pt>
                <c:pt idx="5">
                  <c:v>84.5</c:v>
                </c:pt>
                <c:pt idx="6">
                  <c:v>119.5</c:v>
                </c:pt>
                <c:pt idx="7">
                  <c:v>106.5</c:v>
                </c:pt>
                <c:pt idx="8">
                  <c:v>149</c:v>
                </c:pt>
                <c:pt idx="9">
                  <c:v>122.5</c:v>
                </c:pt>
                <c:pt idx="10">
                  <c:v>134</c:v>
                </c:pt>
                <c:pt idx="11">
                  <c:v>133</c:v>
                </c:pt>
                <c:pt idx="12">
                  <c:v>188</c:v>
                </c:pt>
                <c:pt idx="13">
                  <c:v>157.5</c:v>
                </c:pt>
                <c:pt idx="14">
                  <c:v>92.5</c:v>
                </c:pt>
                <c:pt idx="15">
                  <c:v>60</c:v>
                </c:pt>
                <c:pt idx="16">
                  <c:v>51.5</c:v>
                </c:pt>
                <c:pt idx="17">
                  <c:v>40</c:v>
                </c:pt>
                <c:pt idx="18">
                  <c:v>47</c:v>
                </c:pt>
                <c:pt idx="19">
                  <c:v>70</c:v>
                </c:pt>
                <c:pt idx="20">
                  <c:v>68.5</c:v>
                </c:pt>
                <c:pt idx="21">
                  <c:v>63.5</c:v>
                </c:pt>
                <c:pt idx="22">
                  <c:v>68.5</c:v>
                </c:pt>
                <c:pt idx="23">
                  <c:v>104</c:v>
                </c:pt>
                <c:pt idx="24">
                  <c:v>79.5</c:v>
                </c:pt>
                <c:pt idx="25">
                  <c:v>127</c:v>
                </c:pt>
                <c:pt idx="26">
                  <c:v>7</c:v>
                </c:pt>
                <c:pt idx="27">
                  <c:v>90.5</c:v>
                </c:pt>
                <c:pt idx="28">
                  <c:v>75.5</c:v>
                </c:pt>
                <c:pt idx="29">
                  <c:v>76.5</c:v>
                </c:pt>
                <c:pt idx="30">
                  <c:v>78.5</c:v>
                </c:pt>
                <c:pt idx="31">
                  <c:v>57</c:v>
                </c:pt>
                <c:pt idx="32">
                  <c:v>59.5</c:v>
                </c:pt>
                <c:pt idx="33">
                  <c:v>49.5</c:v>
                </c:pt>
                <c:pt idx="34">
                  <c:v>56</c:v>
                </c:pt>
                <c:pt idx="35">
                  <c:v>40.5</c:v>
                </c:pt>
                <c:pt idx="36">
                  <c:v>35</c:v>
                </c:pt>
                <c:pt idx="37">
                  <c:v>32</c:v>
                </c:pt>
                <c:pt idx="38">
                  <c:v>27</c:v>
                </c:pt>
                <c:pt idx="39">
                  <c:v>37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10</c:v>
                </c:pt>
                <c:pt idx="44">
                  <c:v>6.5</c:v>
                </c:pt>
                <c:pt idx="45">
                  <c:v>16</c:v>
                </c:pt>
                <c:pt idx="46">
                  <c:v>14.5</c:v>
                </c:pt>
                <c:pt idx="47">
                  <c:v>12</c:v>
                </c:pt>
                <c:pt idx="48">
                  <c:v>10</c:v>
                </c:pt>
                <c:pt idx="49">
                  <c:v>16.5</c:v>
                </c:pt>
                <c:pt idx="50">
                  <c:v>32.5</c:v>
                </c:pt>
                <c:pt idx="51">
                  <c:v>19</c:v>
                </c:pt>
                <c:pt idx="52">
                  <c:v>15</c:v>
                </c:pt>
                <c:pt idx="53">
                  <c:v>18</c:v>
                </c:pt>
                <c:pt idx="54">
                  <c:v>11.5</c:v>
                </c:pt>
                <c:pt idx="55">
                  <c:v>4</c:v>
                </c:pt>
                <c:pt idx="56">
                  <c:v>9</c:v>
                </c:pt>
                <c:pt idx="57">
                  <c:v>11</c:v>
                </c:pt>
                <c:pt idx="58">
                  <c:v>13.5</c:v>
                </c:pt>
                <c:pt idx="59">
                  <c:v>10.5</c:v>
                </c:pt>
                <c:pt idx="60">
                  <c:v>9.5</c:v>
                </c:pt>
                <c:pt idx="61">
                  <c:v>10</c:v>
                </c:pt>
                <c:pt idx="62">
                  <c:v>5</c:v>
                </c:pt>
              </c:numCache>
            </c:numRef>
          </c:val>
        </c:ser>
        <c:ser>
          <c:idx val="1"/>
          <c:order val="1"/>
          <c:tx>
            <c:strRef>
              <c:f>détail!$L$3</c:f>
              <c:strCache>
                <c:ptCount val="1"/>
                <c:pt idx="0">
                  <c:v>MoyMfr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détail!$L$4:$L$66</c:f>
              <c:numCache>
                <c:formatCode>0</c:formatCode>
                <c:ptCount val="63"/>
                <c:pt idx="0">
                  <c:v>7</c:v>
                </c:pt>
                <c:pt idx="1">
                  <c:v>29</c:v>
                </c:pt>
                <c:pt idx="2">
                  <c:v>28.5</c:v>
                </c:pt>
                <c:pt idx="3">
                  <c:v>28.5</c:v>
                </c:pt>
                <c:pt idx="4">
                  <c:v>17.5</c:v>
                </c:pt>
                <c:pt idx="5">
                  <c:v>25</c:v>
                </c:pt>
                <c:pt idx="6">
                  <c:v>38</c:v>
                </c:pt>
                <c:pt idx="7">
                  <c:v>21.5</c:v>
                </c:pt>
                <c:pt idx="8">
                  <c:v>41.5</c:v>
                </c:pt>
                <c:pt idx="9">
                  <c:v>55</c:v>
                </c:pt>
                <c:pt idx="10">
                  <c:v>50.5</c:v>
                </c:pt>
                <c:pt idx="11">
                  <c:v>37</c:v>
                </c:pt>
                <c:pt idx="12">
                  <c:v>57</c:v>
                </c:pt>
                <c:pt idx="13">
                  <c:v>52.5</c:v>
                </c:pt>
                <c:pt idx="14">
                  <c:v>42.5</c:v>
                </c:pt>
                <c:pt idx="15">
                  <c:v>30</c:v>
                </c:pt>
                <c:pt idx="16">
                  <c:v>25</c:v>
                </c:pt>
                <c:pt idx="17">
                  <c:v>16.5</c:v>
                </c:pt>
                <c:pt idx="18">
                  <c:v>21.5</c:v>
                </c:pt>
                <c:pt idx="19">
                  <c:v>21</c:v>
                </c:pt>
                <c:pt idx="20">
                  <c:v>13.5</c:v>
                </c:pt>
                <c:pt idx="21">
                  <c:v>15</c:v>
                </c:pt>
                <c:pt idx="22">
                  <c:v>11.5</c:v>
                </c:pt>
                <c:pt idx="23">
                  <c:v>9</c:v>
                </c:pt>
                <c:pt idx="24">
                  <c:v>11</c:v>
                </c:pt>
                <c:pt idx="25">
                  <c:v>21.5</c:v>
                </c:pt>
                <c:pt idx="26">
                  <c:v>21.5</c:v>
                </c:pt>
                <c:pt idx="27">
                  <c:v>13</c:v>
                </c:pt>
                <c:pt idx="28">
                  <c:v>29.5</c:v>
                </c:pt>
                <c:pt idx="29">
                  <c:v>26</c:v>
                </c:pt>
                <c:pt idx="30">
                  <c:v>29.5</c:v>
                </c:pt>
                <c:pt idx="31">
                  <c:v>18.5</c:v>
                </c:pt>
                <c:pt idx="32">
                  <c:v>34.5</c:v>
                </c:pt>
                <c:pt idx="33">
                  <c:v>28.5</c:v>
                </c:pt>
                <c:pt idx="34">
                  <c:v>18.5</c:v>
                </c:pt>
                <c:pt idx="35">
                  <c:v>21</c:v>
                </c:pt>
                <c:pt idx="36">
                  <c:v>22.5</c:v>
                </c:pt>
                <c:pt idx="37">
                  <c:v>20.5</c:v>
                </c:pt>
                <c:pt idx="38">
                  <c:v>30</c:v>
                </c:pt>
                <c:pt idx="39">
                  <c:v>38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28.5</c:v>
                </c:pt>
                <c:pt idx="44">
                  <c:v>13</c:v>
                </c:pt>
                <c:pt idx="45">
                  <c:v>26</c:v>
                </c:pt>
                <c:pt idx="46">
                  <c:v>14</c:v>
                </c:pt>
                <c:pt idx="47">
                  <c:v>17.5</c:v>
                </c:pt>
                <c:pt idx="48">
                  <c:v>23</c:v>
                </c:pt>
                <c:pt idx="49">
                  <c:v>25</c:v>
                </c:pt>
                <c:pt idx="50">
                  <c:v>23.5</c:v>
                </c:pt>
                <c:pt idx="51">
                  <c:v>16</c:v>
                </c:pt>
                <c:pt idx="52">
                  <c:v>26.5</c:v>
                </c:pt>
                <c:pt idx="53">
                  <c:v>21.5</c:v>
                </c:pt>
                <c:pt idx="54">
                  <c:v>13.5</c:v>
                </c:pt>
                <c:pt idx="55">
                  <c:v>31</c:v>
                </c:pt>
                <c:pt idx="56">
                  <c:v>27</c:v>
                </c:pt>
                <c:pt idx="57">
                  <c:v>31.5</c:v>
                </c:pt>
                <c:pt idx="58">
                  <c:v>17</c:v>
                </c:pt>
                <c:pt idx="59">
                  <c:v>12</c:v>
                </c:pt>
                <c:pt idx="60">
                  <c:v>10</c:v>
                </c:pt>
                <c:pt idx="61">
                  <c:v>11</c:v>
                </c:pt>
                <c:pt idx="62">
                  <c:v>9.5</c:v>
                </c:pt>
              </c:numCache>
            </c:numRef>
          </c:val>
        </c:ser>
        <c:marker val="1"/>
        <c:axId val="56394112"/>
        <c:axId val="56396032"/>
      </c:lineChart>
      <c:catAx>
        <c:axId val="56394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fr-FR" b="1"/>
                  <a:t>Comptages</a:t>
                </a:r>
              </a:p>
            </c:rich>
          </c:tx>
          <c:layout/>
        </c:title>
        <c:numFmt formatCode="General" sourceLinked="1"/>
        <c:tickLblPos val="nextTo"/>
        <c:crossAx val="56396032"/>
        <c:crosses val="autoZero"/>
        <c:auto val="1"/>
        <c:lblAlgn val="ctr"/>
        <c:lblOffset val="100"/>
      </c:catAx>
      <c:valAx>
        <c:axId val="563960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/>
        </c:title>
        <c:numFmt formatCode="0" sourceLinked="1"/>
        <c:tickLblPos val="nextTo"/>
        <c:crossAx val="563941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Effet Moyen Apivar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SynthGraf!$G$4</c:f>
              <c:strCache>
                <c:ptCount val="1"/>
                <c:pt idx="0">
                  <c:v>Moyenne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none"/>
          </c:marker>
          <c:val>
            <c:numRef>
              <c:f>SynthGraf!$G$5:$G$27</c:f>
              <c:numCache>
                <c:formatCode>0</c:formatCode>
                <c:ptCount val="23"/>
                <c:pt idx="0">
                  <c:v>97</c:v>
                </c:pt>
                <c:pt idx="1">
                  <c:v>388.16666666666686</c:v>
                </c:pt>
                <c:pt idx="2">
                  <c:v>312.83333333333331</c:v>
                </c:pt>
                <c:pt idx="3">
                  <c:v>345</c:v>
                </c:pt>
                <c:pt idx="4">
                  <c:v>138.8333333333334</c:v>
                </c:pt>
                <c:pt idx="5">
                  <c:v>319.83333333333331</c:v>
                </c:pt>
                <c:pt idx="6">
                  <c:v>225.6666666666666</c:v>
                </c:pt>
                <c:pt idx="7">
                  <c:v>184.1666666666666</c:v>
                </c:pt>
                <c:pt idx="8">
                  <c:v>130.6666666666666</c:v>
                </c:pt>
                <c:pt idx="9">
                  <c:v>188.3333333333334</c:v>
                </c:pt>
                <c:pt idx="10">
                  <c:v>86.5</c:v>
                </c:pt>
                <c:pt idx="11">
                  <c:v>61.166666666666636</c:v>
                </c:pt>
                <c:pt idx="12">
                  <c:v>54.166666666666636</c:v>
                </c:pt>
                <c:pt idx="13">
                  <c:v>81.3333333333333</c:v>
                </c:pt>
                <c:pt idx="14">
                  <c:v>77.666666666666671</c:v>
                </c:pt>
                <c:pt idx="15">
                  <c:v>75.3333333333333</c:v>
                </c:pt>
                <c:pt idx="16">
                  <c:v>51.166666666666636</c:v>
                </c:pt>
                <c:pt idx="17">
                  <c:v>77.5</c:v>
                </c:pt>
                <c:pt idx="18">
                  <c:v>82.3333333333333</c:v>
                </c:pt>
                <c:pt idx="19">
                  <c:v>80.3333333333333</c:v>
                </c:pt>
                <c:pt idx="20">
                  <c:v>79.8333333333333</c:v>
                </c:pt>
                <c:pt idx="21">
                  <c:v>77.8333333333333</c:v>
                </c:pt>
                <c:pt idx="22">
                  <c:v>61.833333333333336</c:v>
                </c:pt>
              </c:numCache>
            </c:numRef>
          </c:val>
        </c:ser>
        <c:marker val="1"/>
        <c:axId val="56537088"/>
        <c:axId val="56539008"/>
      </c:lineChart>
      <c:catAx>
        <c:axId val="56537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tickLblPos val="nextTo"/>
        <c:crossAx val="56539008"/>
        <c:crosses val="autoZero"/>
        <c:auto val="1"/>
        <c:lblAlgn val="ctr"/>
        <c:lblOffset val="100"/>
      </c:catAx>
      <c:valAx>
        <c:axId val="565390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Mortalité</a:t>
                </a:r>
              </a:p>
            </c:rich>
          </c:tx>
          <c:layout/>
        </c:title>
        <c:numFmt formatCode="0" sourceLinked="1"/>
        <c:tickLblPos val="nextTo"/>
        <c:crossAx val="5653708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Effet APIVAR sur Varoas</a:t>
            </a:r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'SYnthèse Graf'!$L$3</c:f>
              <c:strCache>
                <c:ptCount val="1"/>
                <c:pt idx="0">
                  <c:v>Ruche Moyenne-R1-R5</c:v>
                </c:pt>
              </c:strCache>
            </c:strRef>
          </c:tx>
          <c:marker>
            <c:symbol val="none"/>
          </c:marker>
          <c:val>
            <c:numRef>
              <c:f>'SYnthèse Graf'!$L$4:$L$24</c:f>
              <c:numCache>
                <c:formatCode>0</c:formatCode>
                <c:ptCount val="21"/>
                <c:pt idx="1">
                  <c:v>21</c:v>
                </c:pt>
                <c:pt idx="2">
                  <c:v>59</c:v>
                </c:pt>
                <c:pt idx="3">
                  <c:v>26</c:v>
                </c:pt>
                <c:pt idx="4">
                  <c:v>181</c:v>
                </c:pt>
                <c:pt idx="5">
                  <c:v>74</c:v>
                </c:pt>
                <c:pt idx="6">
                  <c:v>42.5</c:v>
                </c:pt>
                <c:pt idx="7">
                  <c:v>49.5</c:v>
                </c:pt>
                <c:pt idx="8">
                  <c:v>30.5</c:v>
                </c:pt>
                <c:pt idx="9">
                  <c:v>56.5</c:v>
                </c:pt>
                <c:pt idx="10">
                  <c:v>76.5</c:v>
                </c:pt>
                <c:pt idx="11">
                  <c:v>89</c:v>
                </c:pt>
                <c:pt idx="12">
                  <c:v>148</c:v>
                </c:pt>
                <c:pt idx="13">
                  <c:v>224.5</c:v>
                </c:pt>
                <c:pt idx="14">
                  <c:v>172.5</c:v>
                </c:pt>
                <c:pt idx="15">
                  <c:v>50.5</c:v>
                </c:pt>
                <c:pt idx="16">
                  <c:v>22</c:v>
                </c:pt>
                <c:pt idx="17">
                  <c:v>27.5</c:v>
                </c:pt>
                <c:pt idx="18">
                  <c:v>27.5</c:v>
                </c:pt>
                <c:pt idx="19">
                  <c:v>37.5</c:v>
                </c:pt>
                <c:pt idx="20">
                  <c:v>26</c:v>
                </c:pt>
              </c:numCache>
            </c:numRef>
          </c:val>
        </c:ser>
        <c:ser>
          <c:idx val="1"/>
          <c:order val="1"/>
          <c:tx>
            <c:strRef>
              <c:f>'SYnthèse Graf'!$M$3</c:f>
              <c:strCache>
                <c:ptCount val="1"/>
                <c:pt idx="0">
                  <c:v>Ruche forte R-2-3-4</c:v>
                </c:pt>
              </c:strCache>
            </c:strRef>
          </c:tx>
          <c:marker>
            <c:symbol val="none"/>
          </c:marker>
          <c:val>
            <c:numRef>
              <c:f>'SYnthèse Graf'!$M$4:$M$24</c:f>
              <c:numCache>
                <c:formatCode>0</c:formatCode>
                <c:ptCount val="21"/>
                <c:pt idx="1">
                  <c:v>5.3333333333333348</c:v>
                </c:pt>
                <c:pt idx="2">
                  <c:v>10</c:v>
                </c:pt>
                <c:pt idx="3">
                  <c:v>6.666666666666667</c:v>
                </c:pt>
                <c:pt idx="4">
                  <c:v>36.666666666666636</c:v>
                </c:pt>
                <c:pt idx="5">
                  <c:v>18.333333333333318</c:v>
                </c:pt>
                <c:pt idx="6">
                  <c:v>9</c:v>
                </c:pt>
                <c:pt idx="7">
                  <c:v>13</c:v>
                </c:pt>
                <c:pt idx="8">
                  <c:v>10.666666666666671</c:v>
                </c:pt>
                <c:pt idx="9">
                  <c:v>30.666666666666668</c:v>
                </c:pt>
                <c:pt idx="10">
                  <c:v>21</c:v>
                </c:pt>
                <c:pt idx="11">
                  <c:v>30.666666666666668</c:v>
                </c:pt>
                <c:pt idx="12">
                  <c:v>81.3333333333333</c:v>
                </c:pt>
                <c:pt idx="13">
                  <c:v>57</c:v>
                </c:pt>
                <c:pt idx="14">
                  <c:v>17</c:v>
                </c:pt>
                <c:pt idx="15">
                  <c:v>18</c:v>
                </c:pt>
                <c:pt idx="16">
                  <c:v>5.666666666666667</c:v>
                </c:pt>
                <c:pt idx="17">
                  <c:v>3.6666666666666665</c:v>
                </c:pt>
                <c:pt idx="18">
                  <c:v>1.3333333333333333</c:v>
                </c:pt>
                <c:pt idx="19">
                  <c:v>3.6666666666666665</c:v>
                </c:pt>
                <c:pt idx="20">
                  <c:v>0.33333333333333331</c:v>
                </c:pt>
              </c:numCache>
            </c:numRef>
          </c:val>
        </c:ser>
        <c:marker val="1"/>
        <c:axId val="55099776"/>
        <c:axId val="55101696"/>
      </c:lineChart>
      <c:catAx>
        <c:axId val="55099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Comptages</a:t>
                </a:r>
              </a:p>
            </c:rich>
          </c:tx>
          <c:layout/>
        </c:title>
        <c:tickLblPos val="nextTo"/>
        <c:crossAx val="55101696"/>
        <c:crosses val="autoZero"/>
        <c:auto val="1"/>
        <c:lblAlgn val="ctr"/>
        <c:lblOffset val="100"/>
      </c:catAx>
      <c:valAx>
        <c:axId val="5510169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Mortalité</a:t>
                </a:r>
              </a:p>
            </c:rich>
          </c:tx>
          <c:layout>
            <c:manualLayout>
              <c:xMode val="edge"/>
              <c:yMode val="edge"/>
              <c:x val="4.4577122809973363E-2"/>
              <c:y val="0.43256923774015948"/>
            </c:manualLayout>
          </c:layout>
        </c:title>
        <c:numFmt formatCode="General" sourceLinked="1"/>
        <c:tickLblPos val="nextTo"/>
        <c:crossAx val="5509977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0.28344</cdr:x>
      <cdr:y>0.17188</cdr:y>
    </cdr:from>
    <cdr:to>
      <cdr:x>0.92918</cdr:x>
      <cdr:y>0.25063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95890" y="471500"/>
          <a:ext cx="295232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Après rassemblement des comptages par 3 jours</a:t>
          </a:r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0.24828</cdr:x>
      <cdr:y>0.24373</cdr:y>
    </cdr:from>
    <cdr:to>
      <cdr:x>0.24828</cdr:x>
      <cdr:y>0.83441</cdr:y>
    </cdr:to>
    <cdr:cxnSp macro="">
      <cdr:nvCxnSpPr>
        <cdr:cNvPr id="3" name="Connecteur droit 2"/>
        <cdr:cNvCxnSpPr/>
      </cdr:nvCxnSpPr>
      <cdr:spPr>
        <a:xfrm xmlns:a="http://schemas.openxmlformats.org/drawingml/2006/main" flipV="1">
          <a:off x="1469572" y="925286"/>
          <a:ext cx="0" cy="224245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0.37363</cdr:x>
      <cdr:y>0.2381</cdr:y>
    </cdr:from>
    <cdr:to>
      <cdr:x>0.37363</cdr:x>
      <cdr:y>0.82878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2448272" y="1080120"/>
          <a:ext cx="0" cy="267962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0.49134</cdr:x>
      <cdr:y>0.24636</cdr:y>
    </cdr:from>
    <cdr:to>
      <cdr:x>0.49134</cdr:x>
      <cdr:y>0.83704</cdr:y>
    </cdr:to>
    <cdr:cxnSp macro="">
      <cdr:nvCxnSpPr>
        <cdr:cNvPr id="6" name="Connecteur droit 5"/>
        <cdr:cNvCxnSpPr/>
      </cdr:nvCxnSpPr>
      <cdr:spPr>
        <a:xfrm xmlns:a="http://schemas.openxmlformats.org/drawingml/2006/main" flipV="1">
          <a:off x="2908301" y="935265"/>
          <a:ext cx="0" cy="224245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0.61778</cdr:x>
      <cdr:y>0.25352</cdr:y>
    </cdr:from>
    <cdr:to>
      <cdr:x>0.61778</cdr:x>
      <cdr:y>0.84421</cdr:y>
    </cdr:to>
    <cdr:cxnSp macro="">
      <cdr:nvCxnSpPr>
        <cdr:cNvPr id="7" name="Connecteur droit 6"/>
        <cdr:cNvCxnSpPr/>
      </cdr:nvCxnSpPr>
      <cdr:spPr>
        <a:xfrm xmlns:a="http://schemas.openxmlformats.org/drawingml/2006/main" flipV="1">
          <a:off x="3656693" y="962479"/>
          <a:ext cx="0" cy="224245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0.50549</cdr:x>
      <cdr:y>0.22222</cdr:y>
    </cdr:from>
    <cdr:to>
      <cdr:x>0.61813</cdr:x>
      <cdr:y>0.27599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3312368" y="1008112"/>
          <a:ext cx="738099" cy="243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solidFill>
                <a:srgbClr val="FF0000"/>
              </a:solidFill>
            </a:rPr>
            <a:t>12-13 j</a:t>
          </a:r>
        </a:p>
      </cdr:txBody>
    </cdr:sp>
  </cdr:relSizeAnchor>
  <cdr:relSizeAnchor xmlns:cdr="http://schemas.openxmlformats.org/drawingml/2006/chartDrawing">
    <cdr:from>
      <cdr:x>0.30743</cdr:x>
      <cdr:y>0.30729</cdr:y>
    </cdr:from>
    <cdr:to>
      <cdr:x>0.42008</cdr:x>
      <cdr:y>0.36105</cdr:y>
    </cdr:to>
    <cdr:sp macro="" textlink="">
      <cdr:nvSpPr>
        <cdr:cNvPr id="9" name="ZoneTexte 1"/>
        <cdr:cNvSpPr txBox="1"/>
      </cdr:nvSpPr>
      <cdr:spPr>
        <a:xfrm xmlns:a="http://schemas.openxmlformats.org/drawingml/2006/main">
          <a:off x="1819728" y="1166586"/>
          <a:ext cx="666750" cy="204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>
              <a:solidFill>
                <a:srgbClr val="FF0000"/>
              </a:solidFill>
            </a:rPr>
            <a:t>Pic</a:t>
          </a:r>
        </a:p>
      </cdr:txBody>
    </cdr:sp>
  </cdr:relSizeAnchor>
  <cdr:relSizeAnchor xmlns:cdr="http://schemas.openxmlformats.org/drawingml/2006/chartDrawing">
    <cdr:from>
      <cdr:x>0.18789</cdr:x>
      <cdr:y>0.68363</cdr:y>
    </cdr:from>
    <cdr:to>
      <cdr:x>0.32184</cdr:x>
      <cdr:y>0.74194</cdr:y>
    </cdr:to>
    <cdr:sp macro="" textlink="">
      <cdr:nvSpPr>
        <cdr:cNvPr id="10" name="ZoneTexte 1"/>
        <cdr:cNvSpPr txBox="1"/>
      </cdr:nvSpPr>
      <cdr:spPr>
        <a:xfrm xmlns:a="http://schemas.openxmlformats.org/drawingml/2006/main">
          <a:off x="1112157" y="2595335"/>
          <a:ext cx="792844" cy="221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>
              <a:solidFill>
                <a:srgbClr val="FF0000"/>
              </a:solidFill>
            </a:rPr>
            <a:t>Point bas</a:t>
          </a:r>
        </a:p>
      </cdr:txBody>
    </cdr:sp>
  </cdr:relSizeAnchor>
  <cdr:relSizeAnchor xmlns:cdr="http://schemas.openxmlformats.org/drawingml/2006/chartDrawing">
    <cdr:from>
      <cdr:x>0.25275</cdr:x>
      <cdr:y>0.30159</cdr:y>
    </cdr:from>
    <cdr:to>
      <cdr:x>0.30769</cdr:x>
      <cdr:y>0.38095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1656184" y="1368152"/>
          <a:ext cx="360040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0.22753</cdr:x>
      <cdr:y>0.59669</cdr:y>
    </cdr:from>
    <cdr:to>
      <cdr:x>0.28248</cdr:x>
      <cdr:y>0.67606</cdr:y>
    </cdr:to>
    <cdr:sp macro="" textlink="">
      <cdr:nvSpPr>
        <cdr:cNvPr id="11" name="Ellipse 10"/>
        <cdr:cNvSpPr/>
      </cdr:nvSpPr>
      <cdr:spPr>
        <a:xfrm xmlns:a="http://schemas.openxmlformats.org/drawingml/2006/main">
          <a:off x="1490960" y="2706894"/>
          <a:ext cx="360040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0.22753</cdr:x>
      <cdr:y>0.59669</cdr:y>
    </cdr:from>
    <cdr:to>
      <cdr:x>0.28248</cdr:x>
      <cdr:y>0.67606</cdr:y>
    </cdr:to>
    <cdr:sp macro="" textlink="">
      <cdr:nvSpPr>
        <cdr:cNvPr id="12" name="Ellipse 11"/>
        <cdr:cNvSpPr/>
      </cdr:nvSpPr>
      <cdr:spPr>
        <a:xfrm xmlns:a="http://schemas.openxmlformats.org/drawingml/2006/main">
          <a:off x="1490960" y="2706894"/>
          <a:ext cx="360040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0.37363</cdr:x>
      <cdr:y>0.22222</cdr:y>
    </cdr:from>
    <cdr:to>
      <cdr:x>0.48627</cdr:x>
      <cdr:y>0.27599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2448272" y="1008112"/>
          <a:ext cx="738099" cy="243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>
              <a:solidFill>
                <a:srgbClr val="FF0000"/>
              </a:solidFill>
            </a:rPr>
            <a:t>12-13 j</a:t>
          </a:r>
        </a:p>
      </cdr:txBody>
    </cdr:sp>
  </cdr:relSizeAnchor>
  <cdr:relSizeAnchor xmlns:cdr="http://schemas.openxmlformats.org/drawingml/2006/chartDrawing">
    <cdr:from>
      <cdr:x>0.26752</cdr:x>
      <cdr:y>0.24417</cdr:y>
    </cdr:from>
    <cdr:to>
      <cdr:x>0.38016</cdr:x>
      <cdr:y>0.29794</cdr:y>
    </cdr:to>
    <cdr:sp macro="" textlink="">
      <cdr:nvSpPr>
        <cdr:cNvPr id="14" name="ZoneTexte 1"/>
        <cdr:cNvSpPr txBox="1"/>
      </cdr:nvSpPr>
      <cdr:spPr>
        <a:xfrm xmlns:a="http://schemas.openxmlformats.org/drawingml/2006/main">
          <a:off x="1753002" y="1107669"/>
          <a:ext cx="738099" cy="243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>
              <a:solidFill>
                <a:srgbClr val="FF0000"/>
              </a:solidFill>
            </a:rPr>
            <a:t>12-13 j</a:t>
          </a:r>
        </a:p>
      </cdr:txBody>
    </cdr:sp>
  </cdr:relSizeAnchor>
  <cdr:relSizeAnchor xmlns:cdr="http://schemas.openxmlformats.org/drawingml/2006/chartDrawing">
    <cdr:from>
      <cdr:x>0.26752</cdr:x>
      <cdr:y>0.24417</cdr:y>
    </cdr:from>
    <cdr:to>
      <cdr:x>0.38016</cdr:x>
      <cdr:y>0.29794</cdr:y>
    </cdr:to>
    <cdr:sp macro="" textlink="">
      <cdr:nvSpPr>
        <cdr:cNvPr id="15" name="ZoneTexte 1"/>
        <cdr:cNvSpPr txBox="1"/>
      </cdr:nvSpPr>
      <cdr:spPr>
        <a:xfrm xmlns:a="http://schemas.openxmlformats.org/drawingml/2006/main">
          <a:off x="1753002" y="1107669"/>
          <a:ext cx="738099" cy="243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>
              <a:solidFill>
                <a:srgbClr val="FF0000"/>
              </a:solidFill>
            </a:rPr>
            <a:t>12-13 j</a:t>
          </a:r>
        </a:p>
      </cdr:txBody>
    </cdr:sp>
  </cdr:relSizeAnchor>
  <cdr:relSizeAnchor xmlns:cdr="http://schemas.openxmlformats.org/drawingml/2006/chartDrawing">
    <cdr:from>
      <cdr:x>0.12088</cdr:x>
      <cdr:y>0.22222</cdr:y>
    </cdr:from>
    <cdr:to>
      <cdr:x>0.23352</cdr:x>
      <cdr:y>0.27599</cdr:y>
    </cdr:to>
    <cdr:sp macro="" textlink="">
      <cdr:nvSpPr>
        <cdr:cNvPr id="17" name="ZoneTexte 1"/>
        <cdr:cNvSpPr txBox="1"/>
      </cdr:nvSpPr>
      <cdr:spPr>
        <a:xfrm xmlns:a="http://schemas.openxmlformats.org/drawingml/2006/main">
          <a:off x="792088" y="1008112"/>
          <a:ext cx="738099" cy="243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>
              <a:solidFill>
                <a:srgbClr val="FF0000"/>
              </a:solidFill>
            </a:rPr>
            <a:t>12-13 j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41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1160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856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2559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880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641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8158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9968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9620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2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8587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883A-31FC-49F0-963F-18AF3F258C10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60148-C176-42A2-8691-8F6168D8D3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94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exier.michel915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958975"/>
            <a:ext cx="7772400" cy="147002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u="sng" dirty="0" smtClean="0">
                <a:solidFill>
                  <a:srgbClr val="0000CC"/>
                </a:solidFill>
              </a:rPr>
              <a:t>Lutte contre les Varroas 2015</a:t>
            </a:r>
            <a:endParaRPr lang="fr-FR" b="1" u="sng" dirty="0">
              <a:solidFill>
                <a:srgbClr val="0000CC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733979" cy="99618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PIDOU\Documents\aCabane\Tablier\Varroa-sur-Larv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29828"/>
            <a:ext cx="3552428" cy="2664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5536" y="6165304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Image: la </a:t>
            </a:r>
            <a:r>
              <a:rPr lang="fr-FR" sz="1050" dirty="0" err="1" smtClean="0"/>
              <a:t>miellerie</a:t>
            </a:r>
            <a:r>
              <a:rPr lang="fr-FR" sz="1050" dirty="0" smtClean="0"/>
              <a:t> d’Agathe</a:t>
            </a:r>
            <a:endParaRPr lang="fr-FR" sz="105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9429541"/>
              </p:ext>
            </p:extLst>
          </p:nvPr>
        </p:nvGraphicFramePr>
        <p:xfrm>
          <a:off x="8604448" y="6292262"/>
          <a:ext cx="271289" cy="279929"/>
        </p:xfrm>
        <a:graphic>
          <a:graphicData uri="http://schemas.openxmlformats.org/presentationml/2006/ole">
            <p:oleObj spid="_x0000_s3074" name="Document" r:id="rId5" imgW="2990880" imgH="30862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58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34" y="89653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404664"/>
            <a:ext cx="7772400" cy="10081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 smtClean="0">
                <a:solidFill>
                  <a:srgbClr val="0000CC"/>
                </a:solidFill>
              </a:rPr>
              <a:t>Planning de contrôle au rucher école :</a:t>
            </a:r>
            <a:endParaRPr lang="fr-FR" b="1" u="sng" dirty="0">
              <a:solidFill>
                <a:srgbClr val="0000CC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0" y="1644111"/>
            <a:ext cx="7451519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572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008" y="233264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5576" y="1628800"/>
            <a:ext cx="7560840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85284405"/>
              </p:ext>
            </p:extLst>
          </p:nvPr>
        </p:nvGraphicFramePr>
        <p:xfrm>
          <a:off x="827584" y="1628800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660232" y="1444134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AV 85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332656"/>
            <a:ext cx="5256584" cy="369332"/>
          </a:xfrm>
          <a:prstGeom prst="rect">
            <a:avLst/>
          </a:prstGeom>
          <a:solidFill>
            <a:srgbClr val="F9FD5D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b) Résultats graphiques du rucher école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15074" y="42860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43636" y="285728"/>
            <a:ext cx="2153754" cy="118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283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24"/>
            <a:ext cx="9189215" cy="694136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036" y="404664"/>
            <a:ext cx="5584132" cy="2980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85867790"/>
              </p:ext>
            </p:extLst>
          </p:nvPr>
        </p:nvGraphicFramePr>
        <p:xfrm>
          <a:off x="609151" y="520733"/>
          <a:ext cx="5388429" cy="274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737685" y="908720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AB 85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9777" y="3583210"/>
            <a:ext cx="5584132" cy="2980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72710025"/>
              </p:ext>
            </p:extLst>
          </p:nvPr>
        </p:nvGraphicFramePr>
        <p:xfrm>
          <a:off x="3181672" y="3734657"/>
          <a:ext cx="5374822" cy="267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7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834" y="89653"/>
            <a:ext cx="8928992" cy="6624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7595004"/>
              </p:ext>
            </p:extLst>
          </p:nvPr>
        </p:nvGraphicFramePr>
        <p:xfrm>
          <a:off x="251520" y="1196747"/>
          <a:ext cx="8640961" cy="4392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906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</a:tblGrid>
              <a:tr h="27359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APICULTEUR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6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Nom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TEXIER Michel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6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N° d'apiculteur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85010921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6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Contact mail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100" u="sng" strike="noStrike">
                          <a:effectLst/>
                          <a:hlinkClick r:id="rId2"/>
                        </a:rPr>
                        <a:t>texier.michel915@gmail.com</a:t>
                      </a:r>
                      <a:endParaRPr lang="fr-FR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6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Adresse de l'emplacement du rucher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la Galtière, les Herbiers, 85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359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N° de lot du médicament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150540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3598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11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Ruche 1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Ruche 2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Ruche 3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Ruche 4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Ruche 5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Commentaires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6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Type de ruche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dadant12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dadant12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dadant12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dadant12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dadant12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6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Race d'abeille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hybride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hybride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hybride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hybride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hybride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6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Age de la reine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2014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2014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2014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2014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2014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01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Origine de la reine (achetée, élevée, naturelle)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élevée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élevée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élevée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élevée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élevée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6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Environnement du rucher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bocage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6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Force de la colonie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moyenne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forte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forte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forte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moyenne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6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Nombre de cadres de couvain à J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ruche1 sans couvain fermé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872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Nombre de cadres de couvain à J+42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835696" y="6021288"/>
            <a:ext cx="49685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Nous comparerons les ruche fortes et moyennes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373306"/>
            <a:ext cx="3456384" cy="369332"/>
          </a:xfrm>
          <a:prstGeom prst="rect">
            <a:avLst/>
          </a:prstGeom>
          <a:solidFill>
            <a:srgbClr val="F9FD5D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c) Résultats graphiques Mr Texier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589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7" y="0"/>
            <a:ext cx="9144000" cy="684399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3528" y="180646"/>
            <a:ext cx="5544616" cy="331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56996553"/>
              </p:ext>
            </p:extLst>
          </p:nvPr>
        </p:nvGraphicFramePr>
        <p:xfrm>
          <a:off x="467545" y="332656"/>
          <a:ext cx="5400599" cy="31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851920" y="3212976"/>
            <a:ext cx="5031641" cy="2888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7924397"/>
              </p:ext>
            </p:extLst>
          </p:nvPr>
        </p:nvGraphicFramePr>
        <p:xfrm>
          <a:off x="4088544" y="3340236"/>
          <a:ext cx="4558392" cy="271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15616" y="4944123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TEXIER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9632" y="6205955"/>
            <a:ext cx="63367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fin de comptage, il y a moins de 20 varroas morts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589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1822" y="163416"/>
            <a:ext cx="8928992" cy="6624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211960" y="267648"/>
            <a:ext cx="4716524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67106158"/>
              </p:ext>
            </p:extLst>
          </p:nvPr>
        </p:nvGraphicFramePr>
        <p:xfrm>
          <a:off x="4391980" y="503164"/>
          <a:ext cx="4570941" cy="29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67544" y="3557940"/>
            <a:ext cx="4716524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87942752"/>
              </p:ext>
            </p:extLst>
          </p:nvPr>
        </p:nvGraphicFramePr>
        <p:xfrm>
          <a:off x="540335" y="3699202"/>
          <a:ext cx="4570941" cy="274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97932" y="439600"/>
            <a:ext cx="4104456" cy="369332"/>
          </a:xfrm>
          <a:prstGeom prst="rect">
            <a:avLst/>
          </a:prstGeom>
          <a:solidFill>
            <a:srgbClr val="F9FD5D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d) Résultats graphiques Entraide Apicole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270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4964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115616" y="764704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115616" y="2492896"/>
            <a:ext cx="6836537" cy="1200329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00CC"/>
                </a:solidFill>
              </a:rPr>
              <a:t>II°)  Comparaison des moyennes sur les différents ruchers.</a:t>
            </a:r>
            <a:endParaRPr lang="fr-FR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5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763688" y="260648"/>
            <a:ext cx="38164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00CC"/>
                </a:solidFill>
              </a:rPr>
              <a:t>Résultats des comptages de Varroas</a:t>
            </a:r>
            <a:endParaRPr lang="fr-FR" b="1" u="sng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908720"/>
            <a:ext cx="7560840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084168" y="724054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AB 85</a:t>
            </a:r>
            <a:endParaRPr lang="fr-FR" dirty="0">
              <a:solidFill>
                <a:srgbClr val="0000CC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8520418"/>
              </p:ext>
            </p:extLst>
          </p:nvPr>
        </p:nvGraphicFramePr>
        <p:xfrm>
          <a:off x="1612446" y="1530803"/>
          <a:ext cx="5919107" cy="379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259632" y="6021289"/>
            <a:ext cx="63367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fin de comptage, il reste une cinquantaine de varroas morts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531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000"/>
            <a:ext cx="9144000" cy="684399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3528" y="180646"/>
            <a:ext cx="8424936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15616" y="4944123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TEXIER</a:t>
            </a:r>
            <a:endParaRPr lang="fr-FR" dirty="0">
              <a:solidFill>
                <a:srgbClr val="0000CC"/>
              </a:solidFill>
            </a:endParaRPr>
          </a:p>
        </p:txBody>
      </p:sp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14685612"/>
              </p:ext>
            </p:extLst>
          </p:nvPr>
        </p:nvGraphicFramePr>
        <p:xfrm>
          <a:off x="755576" y="404664"/>
          <a:ext cx="4558392" cy="274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84697047"/>
              </p:ext>
            </p:extLst>
          </p:nvPr>
        </p:nvGraphicFramePr>
        <p:xfrm>
          <a:off x="3851920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716016" y="444369"/>
            <a:ext cx="367240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Ruche fortes et Ruches moyennes :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46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001"/>
            <a:ext cx="9144000" cy="6843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59532" y="188640"/>
            <a:ext cx="4932548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32711" y="4555069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Entraide Apicole</a:t>
            </a:r>
            <a:endParaRPr lang="fr-FR" dirty="0">
              <a:solidFill>
                <a:srgbClr val="0000CC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5942720"/>
              </p:ext>
            </p:extLst>
          </p:nvPr>
        </p:nvGraphicFramePr>
        <p:xfrm>
          <a:off x="683568" y="476672"/>
          <a:ext cx="4570941" cy="274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851920" y="2996952"/>
            <a:ext cx="4932548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88751923"/>
              </p:ext>
            </p:extLst>
          </p:nvPr>
        </p:nvGraphicFramePr>
        <p:xfrm>
          <a:off x="4032723" y="3103103"/>
          <a:ext cx="4570941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259632" y="6205955"/>
            <a:ext cx="63367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fin de comptage, il y a moins de 20 varroas morts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589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655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27584" y="1958975"/>
            <a:ext cx="7772400" cy="14700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 smtClean="0">
                <a:solidFill>
                  <a:srgbClr val="0000CC"/>
                </a:solidFill>
              </a:rPr>
              <a:t>Le Varroa en quelques images…</a:t>
            </a:r>
            <a:endParaRPr lang="fr-FR" b="1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6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65169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59532" y="188640"/>
            <a:ext cx="4932548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55976" y="2276872"/>
            <a:ext cx="4644516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21309191"/>
              </p:ext>
            </p:extLst>
          </p:nvPr>
        </p:nvGraphicFramePr>
        <p:xfrm>
          <a:off x="4788024" y="2394899"/>
          <a:ext cx="3877656" cy="271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359532" y="3573016"/>
            <a:ext cx="4233637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86149901"/>
              </p:ext>
            </p:extLst>
          </p:nvPr>
        </p:nvGraphicFramePr>
        <p:xfrm>
          <a:off x="359532" y="3693682"/>
          <a:ext cx="4068452" cy="271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084168" y="908720"/>
            <a:ext cx="20162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COMPARAISON RUCHERS</a:t>
            </a:r>
            <a:endParaRPr lang="fr-FR" dirty="0">
              <a:solidFill>
                <a:srgbClr val="0000CC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94624244"/>
              </p:ext>
            </p:extLst>
          </p:nvPr>
        </p:nvGraphicFramePr>
        <p:xfrm>
          <a:off x="539806" y="2932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097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4964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115616" y="764704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115614" y="1988840"/>
            <a:ext cx="6836537" cy="1938992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000CC"/>
                </a:solidFill>
              </a:rPr>
              <a:t>III°)  Incidences de la météorologie sur les comptages.</a:t>
            </a:r>
            <a:endParaRPr lang="fr-FR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2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000"/>
            <a:ext cx="9144000" cy="68439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59632" y="548680"/>
            <a:ext cx="6912768" cy="5472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9639621"/>
              </p:ext>
            </p:extLst>
          </p:nvPr>
        </p:nvGraphicFramePr>
        <p:xfrm>
          <a:off x="1403648" y="872716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40152" y="364014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AB85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0502" y="6196100"/>
            <a:ext cx="712879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Pas de corrélation évidente entre le climat et la mortalité des varroas.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589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000"/>
            <a:ext cx="9144000" cy="68439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3528" y="236294"/>
            <a:ext cx="6840760" cy="5064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516216" y="980728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AB85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10800000" flipV="1">
            <a:off x="575556" y="5636803"/>
            <a:ext cx="633670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</a:t>
            </a:r>
            <a:r>
              <a:rPr lang="fr-FR" dirty="0"/>
              <a:t>retrouve presque la même courbe </a:t>
            </a:r>
            <a:r>
              <a:rPr lang="fr-FR" dirty="0" smtClean="0"/>
              <a:t>entre 2013 et 2015. </a:t>
            </a:r>
          </a:p>
          <a:p>
            <a:pPr algn="ctr"/>
            <a:r>
              <a:rPr lang="fr-FR" dirty="0" smtClean="0"/>
              <a:t>Protocole, dates et comptages légèrement différents.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31559273"/>
              </p:ext>
            </p:extLst>
          </p:nvPr>
        </p:nvGraphicFramePr>
        <p:xfrm>
          <a:off x="557808" y="548680"/>
          <a:ext cx="6390456" cy="443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104964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31640" y="2348880"/>
            <a:ext cx="6836537" cy="1323439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000CC"/>
                </a:solidFill>
              </a:rPr>
              <a:t>IV°)  Comparaison des moyennes sur 3 années.</a:t>
            </a:r>
            <a:endParaRPr lang="fr-FR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7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000"/>
            <a:ext cx="9144000" cy="68439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10800000" flipV="1">
            <a:off x="1043608" y="5391852"/>
            <a:ext cx="63367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</a:t>
            </a:r>
            <a:r>
              <a:rPr lang="fr-FR" dirty="0"/>
              <a:t>retrouve presque la même courbe </a:t>
            </a:r>
            <a:r>
              <a:rPr lang="fr-FR" dirty="0" smtClean="0"/>
              <a:t>qu’en 2015.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7" y="764704"/>
            <a:ext cx="7667958" cy="42803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16216" y="611396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AB85</a:t>
            </a: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000"/>
            <a:ext cx="9144000" cy="68439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259632" y="548680"/>
            <a:ext cx="6912768" cy="5472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10800000" flipV="1">
            <a:off x="1547664" y="6165304"/>
            <a:ext cx="63367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</a:t>
            </a:r>
            <a:r>
              <a:rPr lang="fr-FR" dirty="0"/>
              <a:t>retrouve presque la même courbe </a:t>
            </a:r>
            <a:r>
              <a:rPr lang="fr-FR" dirty="0" smtClean="0"/>
              <a:t>qu’en 2015.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16216" y="364014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AB85</a:t>
            </a:r>
            <a:endParaRPr lang="fr-FR" dirty="0">
              <a:solidFill>
                <a:srgbClr val="0000CC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73107776"/>
              </p:ext>
            </p:extLst>
          </p:nvPr>
        </p:nvGraphicFramePr>
        <p:xfrm>
          <a:off x="1187624" y="611396"/>
          <a:ext cx="6480720" cy="461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21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000"/>
            <a:ext cx="9144000" cy="68439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3528" y="236294"/>
            <a:ext cx="6840760" cy="5064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516216" y="980728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AB85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10800000" flipV="1">
            <a:off x="575556" y="5636803"/>
            <a:ext cx="633670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</a:t>
            </a:r>
            <a:r>
              <a:rPr lang="fr-FR" dirty="0"/>
              <a:t>retrouve presque la même courbe </a:t>
            </a:r>
            <a:r>
              <a:rPr lang="fr-FR" dirty="0" smtClean="0"/>
              <a:t>entre 2013 et 2015. </a:t>
            </a:r>
          </a:p>
          <a:p>
            <a:pPr algn="ctr"/>
            <a:r>
              <a:rPr lang="fr-FR" dirty="0" smtClean="0"/>
              <a:t>Protocole, dates et comptages légèrement différents.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13393196"/>
              </p:ext>
            </p:extLst>
          </p:nvPr>
        </p:nvGraphicFramePr>
        <p:xfrm>
          <a:off x="557808" y="548680"/>
          <a:ext cx="6390456" cy="443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104964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59632" y="2636912"/>
            <a:ext cx="6836537" cy="1323439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000CC"/>
                </a:solidFill>
              </a:rPr>
              <a:t>V°)  Analyse d’une courbe moyenne et cycle du varroa.</a:t>
            </a:r>
            <a:endParaRPr lang="fr-FR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5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2834" y="89653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112537" y="4869160"/>
            <a:ext cx="683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b="1" i="1" u="sng" dirty="0" smtClean="0">
                <a:solidFill>
                  <a:srgbClr val="FF0000"/>
                </a:solidFill>
              </a:rPr>
              <a:t>point bas </a:t>
            </a:r>
            <a:r>
              <a:rPr lang="fr-FR" dirty="0" smtClean="0"/>
              <a:t>correspondrait à la chute de la mortalité avant la sortie de nouveaux adultes qui succomberont 3-4 jours plus tard sur les </a:t>
            </a:r>
            <a:r>
              <a:rPr lang="fr-FR" b="1" i="1" u="sng" dirty="0" smtClean="0">
                <a:solidFill>
                  <a:srgbClr val="FF0000"/>
                </a:solidFill>
              </a:rPr>
              <a:t>pics</a:t>
            </a:r>
            <a:r>
              <a:rPr lang="fr-FR" dirty="0"/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49419" y="260648"/>
            <a:ext cx="7560840" cy="4519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7" name="Graphique 6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7210564"/>
              </p:ext>
            </p:extLst>
          </p:nvPr>
        </p:nvGraphicFramePr>
        <p:xfrm>
          <a:off x="1253475" y="281898"/>
          <a:ext cx="6552728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012160" y="436022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CC"/>
                </a:solidFill>
              </a:rPr>
              <a:t>Rucher AB 85</a:t>
            </a: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9756" y="1268760"/>
            <a:ext cx="8964488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ccolade ouvrante 2"/>
          <p:cNvSpPr/>
          <p:nvPr/>
        </p:nvSpPr>
        <p:spPr>
          <a:xfrm rot="5400000">
            <a:off x="4770022" y="-1393288"/>
            <a:ext cx="252028" cy="64087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49600633"/>
              </p:ext>
            </p:extLst>
          </p:nvPr>
        </p:nvGraphicFramePr>
        <p:xfrm>
          <a:off x="179512" y="1393329"/>
          <a:ext cx="8712968" cy="3187799"/>
        </p:xfrm>
        <a:graphic>
          <a:graphicData uri="http://schemas.openxmlformats.org/presentationml/2006/ole">
            <p:oleObj spid="_x0000_s2054" name="Document" r:id="rId3" imgW="5877000" imgH="23432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797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34" y="89653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073190" cy="45063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77250" y="4672609"/>
            <a:ext cx="144016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FIN</a:t>
            </a:r>
            <a:endParaRPr lang="fr-FR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76950" y="5955487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Image: http://www.abeilledupoitou.fr/evenements/actualites/varroa-destructor-le-parasite-capable-de-mimer-chimiquem</a:t>
            </a:r>
          </a:p>
        </p:txBody>
      </p:sp>
    </p:spTree>
    <p:extLst>
      <p:ext uri="{BB962C8B-B14F-4D97-AF65-F5344CB8AC3E}">
        <p14:creationId xmlns="" xmlns:p14="http://schemas.microsoft.com/office/powerpoint/2010/main" val="5779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874224" cy="29056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75" y="3645024"/>
            <a:ext cx="4008321" cy="2641848"/>
          </a:xfrm>
          <a:prstGeom prst="rect">
            <a:avLst/>
          </a:prstGeom>
        </p:spPr>
      </p:pic>
      <p:sp>
        <p:nvSpPr>
          <p:cNvPr id="4" name="Légende encadrée 1 3"/>
          <p:cNvSpPr/>
          <p:nvPr/>
        </p:nvSpPr>
        <p:spPr>
          <a:xfrm>
            <a:off x="5508104" y="2001514"/>
            <a:ext cx="2160240" cy="576064"/>
          </a:xfrm>
          <a:prstGeom prst="borderCallout1">
            <a:avLst>
              <a:gd name="adj1" fmla="val 54826"/>
              <a:gd name="adj2" fmla="val -1920"/>
              <a:gd name="adj3" fmla="val 86045"/>
              <a:gd name="adj4" fmla="val -12573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Varroa Adulte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H="1">
            <a:off x="6156176" y="2577578"/>
            <a:ext cx="432048" cy="12114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égende encadrée 1 6"/>
          <p:cNvSpPr/>
          <p:nvPr/>
        </p:nvSpPr>
        <p:spPr>
          <a:xfrm>
            <a:off x="5476412" y="466475"/>
            <a:ext cx="2160240" cy="576064"/>
          </a:xfrm>
          <a:prstGeom prst="borderCallout1">
            <a:avLst>
              <a:gd name="adj1" fmla="val 54826"/>
              <a:gd name="adj2" fmla="val -1920"/>
              <a:gd name="adj3" fmla="val 105285"/>
              <a:gd name="adj4" fmla="val -11162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Varroa en mue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6114600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Images: www.omafra.gov.on.ca/french</a:t>
            </a:r>
          </a:p>
        </p:txBody>
      </p:sp>
    </p:spTree>
    <p:extLst>
      <p:ext uri="{BB962C8B-B14F-4D97-AF65-F5344CB8AC3E}">
        <p14:creationId xmlns="" xmlns:p14="http://schemas.microsoft.com/office/powerpoint/2010/main" val="19019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24" y="3140968"/>
            <a:ext cx="5096594" cy="3409864"/>
          </a:xfrm>
          <a:prstGeom prst="rect">
            <a:avLst/>
          </a:prstGeom>
        </p:spPr>
      </p:pic>
      <p:sp>
        <p:nvSpPr>
          <p:cNvPr id="5" name="Légende encadrée 1 4"/>
          <p:cNvSpPr/>
          <p:nvPr/>
        </p:nvSpPr>
        <p:spPr>
          <a:xfrm>
            <a:off x="1115616" y="4557868"/>
            <a:ext cx="2160240" cy="576064"/>
          </a:xfrm>
          <a:prstGeom prst="borderCallout1">
            <a:avLst>
              <a:gd name="adj1" fmla="val 42801"/>
              <a:gd name="adj2" fmla="val 101336"/>
              <a:gd name="adj3" fmla="val 95665"/>
              <a:gd name="adj4" fmla="val 18595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Abeille très parasitée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6114600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Images: www.omafra.gov.on.ca/french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176464" cy="3132348"/>
          </a:xfrm>
          <a:prstGeom prst="rect">
            <a:avLst/>
          </a:prstGeom>
        </p:spPr>
      </p:pic>
      <p:sp>
        <p:nvSpPr>
          <p:cNvPr id="4" name="Légende encadrée 1 3"/>
          <p:cNvSpPr/>
          <p:nvPr/>
        </p:nvSpPr>
        <p:spPr>
          <a:xfrm>
            <a:off x="5652120" y="338452"/>
            <a:ext cx="2160240" cy="576064"/>
          </a:xfrm>
          <a:prstGeom prst="borderCallout1">
            <a:avLst>
              <a:gd name="adj1" fmla="val 54826"/>
              <a:gd name="adj2" fmla="val -1920"/>
              <a:gd name="adj3" fmla="val 249587"/>
              <a:gd name="adj4" fmla="val -12445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Couvain ouvert et infesté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9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802216" cy="28516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6848"/>
            <a:ext cx="4923540" cy="3692655"/>
          </a:xfrm>
          <a:prstGeom prst="rect">
            <a:avLst/>
          </a:prstGeom>
        </p:spPr>
      </p:pic>
      <p:sp>
        <p:nvSpPr>
          <p:cNvPr id="4" name="Légende encadrée 1 3"/>
          <p:cNvSpPr/>
          <p:nvPr/>
        </p:nvSpPr>
        <p:spPr>
          <a:xfrm>
            <a:off x="5724128" y="4365104"/>
            <a:ext cx="2160240" cy="576064"/>
          </a:xfrm>
          <a:prstGeom prst="borderCallout1">
            <a:avLst>
              <a:gd name="adj1" fmla="val 54826"/>
              <a:gd name="adj2" fmla="val -1920"/>
              <a:gd name="adj3" fmla="val 163006"/>
              <a:gd name="adj4" fmla="val -11291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Varroa sur le thorax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Légende encadrée 1 4"/>
          <p:cNvSpPr/>
          <p:nvPr/>
        </p:nvSpPr>
        <p:spPr>
          <a:xfrm>
            <a:off x="1187624" y="476672"/>
            <a:ext cx="2160240" cy="1224136"/>
          </a:xfrm>
          <a:prstGeom prst="borderCallout1">
            <a:avLst>
              <a:gd name="adj1" fmla="val 52421"/>
              <a:gd name="adj2" fmla="val 101336"/>
              <a:gd name="adj3" fmla="val 113349"/>
              <a:gd name="adj4" fmla="val 22571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Abeille infectée par le virus des ailes déformées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>
            <a:stCxn id="4" idx="2"/>
          </p:cNvCxnSpPr>
          <p:nvPr/>
        </p:nvCxnSpPr>
        <p:spPr>
          <a:xfrm flipH="1" flipV="1">
            <a:off x="2267744" y="4338317"/>
            <a:ext cx="3456384" cy="3148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94954" y="6194837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Images: www.omafra.gov.on.ca/french</a:t>
            </a:r>
          </a:p>
        </p:txBody>
      </p:sp>
    </p:spTree>
    <p:extLst>
      <p:ext uri="{BB962C8B-B14F-4D97-AF65-F5344CB8AC3E}">
        <p14:creationId xmlns="" xmlns:p14="http://schemas.microsoft.com/office/powerpoint/2010/main" val="19019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3528" y="2204864"/>
            <a:ext cx="8424936" cy="3888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76885216"/>
              </p:ext>
            </p:extLst>
          </p:nvPr>
        </p:nvGraphicFramePr>
        <p:xfrm>
          <a:off x="349416" y="2636912"/>
          <a:ext cx="8445169" cy="3312368"/>
        </p:xfrm>
        <a:graphic>
          <a:graphicData uri="http://schemas.openxmlformats.org/presentationml/2006/ole">
            <p:oleObj spid="_x0000_s1042" name="Document" r:id="rId3" imgW="5877000" imgH="2305080" progId="">
              <p:embed/>
            </p:oleObj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>
          <a:xfrm>
            <a:off x="648072" y="524817"/>
            <a:ext cx="7772400" cy="819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 smtClean="0">
                <a:solidFill>
                  <a:srgbClr val="0000CC"/>
                </a:solidFill>
              </a:rPr>
              <a:t>Cycle du Varroa:</a:t>
            </a:r>
            <a:endParaRPr lang="fr-FR" b="1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9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4964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91680" y="11247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a) Protocole sur le rucher Ecole comme exemple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115616" y="764704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121798" y="379481"/>
            <a:ext cx="6402530" cy="369332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I°)  Effet de APIVAR et ECTODEX sur les populations de Varroas.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5616" y="3232666"/>
            <a:ext cx="6836537" cy="369332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II°)  Comparaison des moyennes sur les différents ruchers.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91680" y="1643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b) Résultats graphiques du rucher école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712363" y="2172853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c) Résultats graphiques Mr Texier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691680" y="271251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d) Résultats graphiques Entraide Apicole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115615" y="3822454"/>
            <a:ext cx="6836537" cy="369332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III°)  Incidences de la météorologie sur les comptages.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08683" y="4427820"/>
            <a:ext cx="6836537" cy="369332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IV°)  Comparaison des moyennes sur 3 années.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06032" y="5048996"/>
            <a:ext cx="6836537" cy="369332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V°)  Analyse d’une courbe moyenne et cycle du varroa.</a:t>
            </a: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9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4964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115616" y="764704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097063" y="2350990"/>
            <a:ext cx="6962987" cy="1200329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00CC"/>
                </a:solidFill>
              </a:rPr>
              <a:t>I°)  Effet de APIVAR et ECTODEX sur les populations de Varroas.</a:t>
            </a:r>
            <a:endParaRPr lang="fr-FR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5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4964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36717" y="1988840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- Comptage sur 5 ruches du Rucher École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36717" y="27089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- 23 comptages:  tous les 3 jours, du 14 septembre au 24 novembre 2015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15616" y="3411435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- 14 volontaires ont participé à l’opération.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99385" y="400276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- 19400 cadavres de Varroas sur 5 ruches soit environ 3900 par ruche.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127625" y="1510445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136717" y="1325779"/>
            <a:ext cx="510638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I°)  Effet de l’APIVAR sur la population de Varroas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27625" y="4869160"/>
            <a:ext cx="510638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II°)  Effet de l’ECTODEX  sur la population de Varroas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27625" y="5445224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- 2 applications dans les ruches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15616" y="5949280"/>
            <a:ext cx="68245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- 2 Comptages sur les 5 ruches du Rucher École (le 7 et 11 </a:t>
            </a:r>
            <a:r>
              <a:rPr lang="fr-FR" dirty="0" err="1" smtClean="0"/>
              <a:t>déc</a:t>
            </a:r>
            <a:r>
              <a:rPr lang="fr-FR" dirty="0" smtClean="0"/>
              <a:t> 2015) 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87565" y="476672"/>
            <a:ext cx="5256584" cy="369332"/>
          </a:xfrm>
          <a:prstGeom prst="rect">
            <a:avLst/>
          </a:prstGeom>
          <a:solidFill>
            <a:srgbClr val="F9FD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a) Protocole sur le rucher Ecole comme exemple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075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769</Words>
  <Application>Microsoft Office PowerPoint</Application>
  <PresentationFormat>Affichage à l'écran (4:3)</PresentationFormat>
  <Paragraphs>205</Paragraphs>
  <Slides>29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Document</vt:lpstr>
      <vt:lpstr>Lutte contre les Varroas 2015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Lutte contre les Varroas 2015</dc:title>
  <dc:creator>PIDOU</dc:creator>
  <cp:lastModifiedBy>apiculture</cp:lastModifiedBy>
  <cp:revision>52</cp:revision>
  <dcterms:created xsi:type="dcterms:W3CDTF">2016-01-10T08:46:54Z</dcterms:created>
  <dcterms:modified xsi:type="dcterms:W3CDTF">2016-01-18T15:25:31Z</dcterms:modified>
</cp:coreProperties>
</file>